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5"/>
  </p:notesMasterIdLst>
  <p:handoutMasterIdLst>
    <p:handoutMasterId r:id="rId16"/>
  </p:handoutMasterIdLst>
  <p:sldIdLst>
    <p:sldId id="396" r:id="rId4"/>
    <p:sldId id="407" r:id="rId5"/>
    <p:sldId id="406" r:id="rId6"/>
    <p:sldId id="399" r:id="rId7"/>
    <p:sldId id="410" r:id="rId8"/>
    <p:sldId id="405" r:id="rId9"/>
    <p:sldId id="401" r:id="rId10"/>
    <p:sldId id="403" r:id="rId11"/>
    <p:sldId id="409" r:id="rId12"/>
    <p:sldId id="412" r:id="rId13"/>
    <p:sldId id="397" r:id="rId14"/>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2453">
          <p15:clr>
            <a:srgbClr val="A4A3A4"/>
          </p15:clr>
        </p15:guide>
        <p15:guide id="4" pos="709">
          <p15:clr>
            <a:srgbClr val="A4A3A4"/>
          </p15:clr>
        </p15:guide>
      </p15:sldGuideLst>
    </p:ext>
    <p:ext uri="{2D200454-40CA-4A62-9FC3-DE9A4176ACB9}">
      <p15:notesGuideLst xmlns:p15="http://schemas.microsoft.com/office/powerpoint/2012/main" xmlns="">
        <p15:guide id="1" orient="horz" pos="3219">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pulaire Joannes" initials="PJ"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457A8C"/>
    <a:srgbClr val="EB5C4E"/>
    <a:srgbClr val="1BB7D5"/>
    <a:srgbClr val="C3E3DD"/>
    <a:srgbClr val="FFFFFF"/>
    <a:srgbClr val="E22567"/>
    <a:srgbClr val="C9205A"/>
    <a:srgbClr val="17A8C4"/>
    <a:srgbClr val="3399FF"/>
    <a:srgbClr val="CE00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3412" autoAdjust="0"/>
    <p:restoredTop sz="67159" autoAdjust="0"/>
  </p:normalViewPr>
  <p:slideViewPr>
    <p:cSldViewPr snapToGrid="0" snapToObjects="1">
      <p:cViewPr varScale="1">
        <p:scale>
          <a:sx n="67" d="100"/>
          <a:sy n="67" d="100"/>
        </p:scale>
        <p:origin x="-2440" y="-104"/>
      </p:cViewPr>
      <p:guideLst>
        <p:guide orient="horz" pos="2160"/>
        <p:guide orient="horz" pos="2453"/>
        <p:guide pos="2880"/>
        <p:guide pos="70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62" d="100"/>
        <a:sy n="262" d="100"/>
      </p:scale>
      <p:origin x="0" y="0"/>
    </p:cViewPr>
  </p:sorterViewPr>
  <p:notesViewPr>
    <p:cSldViewPr snapToGrid="0" snapToObjects="1">
      <p:cViewPr>
        <p:scale>
          <a:sx n="130" d="100"/>
          <a:sy n="130" d="100"/>
        </p:scale>
        <p:origin x="-2312" y="2168"/>
      </p:cViewPr>
      <p:guideLst>
        <p:guide orient="horz" pos="3219"/>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17/08/20</a:t>
            </a:fld>
            <a:endParaRPr lang="nl-BE"/>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nl-BE"/>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17/08/20</a:t>
            </a:fld>
            <a:endParaRPr lang="nl-BE"/>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nl-BE"/>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spcBef>
        <a:spcPts val="0"/>
      </a:spcBef>
      <a:spcAft>
        <a:spcPct val="0"/>
      </a:spcAft>
      <a:defRPr sz="1000" kern="1200">
        <a:solidFill>
          <a:schemeClr val="tx1"/>
        </a:solidFill>
        <a:latin typeface="+mn-lt"/>
        <a:ea typeface="+mn-ea"/>
        <a:cs typeface="+mn-cs"/>
      </a:defRPr>
    </a:lvl1pPr>
    <a:lvl2pPr marL="457200" algn="l" rtl="0" eaLnBrk="0" fontAlgn="base" hangingPunct="0">
      <a:spcBef>
        <a:spcPts val="0"/>
      </a:spcBef>
      <a:spcAft>
        <a:spcPct val="0"/>
      </a:spcAft>
      <a:defRPr sz="1000" kern="1200">
        <a:solidFill>
          <a:schemeClr val="tx1"/>
        </a:solidFill>
        <a:latin typeface="+mn-lt"/>
        <a:ea typeface="+mn-ea"/>
        <a:cs typeface="+mn-cs"/>
      </a:defRPr>
    </a:lvl2pPr>
    <a:lvl3pPr marL="914400" algn="l" rtl="0" eaLnBrk="0" fontAlgn="base" hangingPunct="0">
      <a:spcBef>
        <a:spcPts val="0"/>
      </a:spcBef>
      <a:spcAft>
        <a:spcPct val="0"/>
      </a:spcAft>
      <a:defRPr sz="1000" kern="1200">
        <a:solidFill>
          <a:schemeClr val="tx1"/>
        </a:solidFill>
        <a:latin typeface="+mn-lt"/>
        <a:ea typeface="+mn-ea"/>
        <a:cs typeface="+mn-cs"/>
      </a:defRPr>
    </a:lvl3pPr>
    <a:lvl4pPr marL="1371600" algn="l" rtl="0" eaLnBrk="0" fontAlgn="base" hangingPunct="0">
      <a:spcBef>
        <a:spcPts val="0"/>
      </a:spcBef>
      <a:spcAft>
        <a:spcPct val="0"/>
      </a:spcAft>
      <a:defRPr sz="1000" kern="1200">
        <a:solidFill>
          <a:schemeClr val="tx1"/>
        </a:solidFill>
        <a:latin typeface="+mn-lt"/>
        <a:ea typeface="+mn-ea"/>
        <a:cs typeface="+mn-cs"/>
      </a:defRPr>
    </a:lvl4pPr>
    <a:lvl5pPr marL="1828800" algn="l" rtl="0" eaLnBrk="0" fontAlgn="base" hangingPunct="0">
      <a:spcBef>
        <a:spcPts val="0"/>
      </a:spcBef>
      <a:spcAft>
        <a:spcPct val="0"/>
      </a:spcAf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elpnetsecurity.com/2019/05/09/verizon-2019-data-breach-investigations-report/" TargetMode="External"/><Relationship Id="rId4" Type="http://schemas.openxmlformats.org/officeDocument/2006/relationships/hyperlink" Target="https://www.helpnetsecurity.com/2019/05/09/verizon-2019-data-breach-investigations-report"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www.youtube.com/watch?v=F7pYHN9iC9I"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Hallo en welkom allemaal! </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a:t>
            </a:fld>
            <a:endParaRPr lang="nl-BE"/>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BE" kern="1200" dirty="0">
                <a:solidFill>
                  <a:schemeClr val="tx1"/>
                </a:solidFill>
                <a:effectLst/>
                <a:latin typeface="+mn-lt"/>
              </a:rPr>
              <a:t>Wat is jouw mening?</a:t>
            </a:r>
          </a:p>
          <a:p>
            <a:pPr lvl="0"/>
            <a:r>
              <a:rPr lang="fr-BE" kern="1200" dirty="0">
                <a:solidFill>
                  <a:schemeClr val="tx1"/>
                </a:solidFill>
                <a:effectLst/>
                <a:latin typeface="+mn-lt"/>
              </a:rPr>
              <a:t>Heb je opmerkingen?</a:t>
            </a:r>
          </a:p>
          <a:p>
            <a:pPr lvl="0"/>
            <a:r>
              <a:rPr lang="fr-BE" kern="1200" dirty="0">
                <a:solidFill>
                  <a:schemeClr val="tx1"/>
                </a:solidFill>
                <a:effectLst/>
                <a:latin typeface="+mn-lt"/>
              </a:rPr>
              <a:t>Wat heb je onthouden?</a:t>
            </a:r>
          </a:p>
          <a:p>
            <a:pPr lvl="0"/>
            <a:r>
              <a:rPr lang="fr-BE" kern="1200" dirty="0">
                <a:solidFill>
                  <a:schemeClr val="tx1"/>
                </a:solidFill>
                <a:effectLst/>
                <a:latin typeface="+mn-lt"/>
              </a:rPr>
              <a:t>Wat zal de eerste actie zijn die je onderneemt na deze prestentatie?</a:t>
            </a:r>
          </a:p>
          <a:p>
            <a:endParaRPr lang="nl-BE" b="0" kern="1200" dirty="0">
              <a:solidFill>
                <a:schemeClr val="tx1"/>
              </a:solidFill>
              <a:effectLst/>
              <a:latin typeface="+mn-lt"/>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10</a:t>
            </a:fld>
            <a:endParaRPr lang="nl-BE"/>
          </a:p>
        </p:txBody>
      </p:sp>
    </p:spTree>
    <p:extLst>
      <p:ext uri="{BB962C8B-B14F-4D97-AF65-F5344CB8AC3E}">
        <p14:creationId xmlns:p14="http://schemas.microsoft.com/office/powerpoint/2010/main" val="350042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latin typeface="Calibri"/>
              </a:rPr>
              <a:t>Bedankt voor je </a:t>
            </a:r>
            <a:r>
              <a:rPr lang="fr-FR" dirty="0" err="1">
                <a:latin typeface="Calibri"/>
              </a:rPr>
              <a:t>aandacht</a:t>
            </a:r>
            <a:r>
              <a:rPr lang="fr-FR" dirty="0">
                <a:latin typeface="Calibri"/>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11</a:t>
            </a:fld>
            <a:endParaRPr lang="nl-BE"/>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Een klassiek scenario van social engineering bij kmo's.</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2</a:t>
            </a:fld>
            <a:endParaRPr lang="nl-BE"/>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kern="1200" dirty="0">
                <a:solidFill>
                  <a:schemeClr val="tx1"/>
                </a:solidFill>
                <a:effectLst/>
                <a:latin typeface="+mn-lt"/>
              </a:rPr>
              <a:t>Let op!</a:t>
            </a:r>
          </a:p>
          <a:p>
            <a:r>
              <a:rPr lang="fr-FR" b="0" kern="1200" dirty="0">
                <a:solidFill>
                  <a:schemeClr val="tx1"/>
                </a:solidFill>
                <a:effectLst/>
                <a:latin typeface="+mn-lt"/>
              </a:rPr>
              <a:t>Een persoon met slechte bedoelingen wil je vertrouwen schenden.</a:t>
            </a:r>
          </a:p>
          <a:p>
            <a:endParaRPr lang="nl-BE" b="0" kern="1200" dirty="0">
              <a:solidFill>
                <a:schemeClr val="tx1"/>
              </a:solidFill>
              <a:effectLst/>
              <a:latin typeface="+mn-lt"/>
            </a:endParaRPr>
          </a:p>
          <a:p>
            <a:r>
              <a:rPr lang="nl-BE" b="0" kern="1200" dirty="0">
                <a:solidFill>
                  <a:schemeClr val="tx1"/>
                </a:solidFill>
                <a:effectLst/>
                <a:latin typeface="+mn-lt"/>
              </a:rPr>
              <a:t>Het is zo'n gesmeerde techniek dat we spreken over 'social engineering': de fraudeur kent  je profiel door informatie over jou te bestuderen op het web of de sociale netwerken. Doel? Je waakzaamheid omlaag halen aan de hand van een geloofwaardig scenario, om je de pieren uit de neus te halen of je aan te zetten om te handelen</a:t>
            </a:r>
            <a:r>
              <a:rPr lang="fr-FR" b="0" kern="1200" dirty="0">
                <a:solidFill>
                  <a:schemeClr val="tx1"/>
                </a:solidFill>
                <a:effectLst/>
                <a:latin typeface="+mn-lt"/>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3</a:t>
            </a:fld>
            <a:endParaRPr lang="nl-BE"/>
          </a:p>
        </p:txBody>
      </p:sp>
    </p:spTree>
    <p:extLst>
      <p:ext uri="{BB962C8B-B14F-4D97-AF65-F5344CB8AC3E}">
        <p14:creationId xmlns:p14="http://schemas.microsoft.com/office/powerpoint/2010/main" val="350042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fr-FR" b="0" dirty="0">
                <a:solidFill>
                  <a:srgbClr val="404040"/>
                </a:solidFill>
                <a:latin typeface="Calibri"/>
                <a:cs typeface="Calibri"/>
              </a:rPr>
              <a:t>Social engineering of </a:t>
            </a:r>
            <a:r>
              <a:rPr lang="fr-FR" b="1" dirty="0">
                <a:solidFill>
                  <a:srgbClr val="404040"/>
                </a:solidFill>
                <a:latin typeface="Calibri"/>
                <a:cs typeface="Calibri"/>
              </a:rPr>
              <a:t>social hacking</a:t>
            </a:r>
            <a:r>
              <a:rPr lang="fr-FR" b="0" dirty="0">
                <a:solidFill>
                  <a:srgbClr val="404040"/>
                </a:solidFill>
                <a:latin typeface="Calibri"/>
                <a:cs typeface="Calibri"/>
              </a:rPr>
              <a:t> is </a:t>
            </a:r>
            <a:r>
              <a:rPr dirty="0">
                <a:latin typeface="Calibri"/>
                <a:cs typeface="Calibri"/>
              </a:rPr>
              <a:t>een frauduleuze techniek die erin bestaat </a:t>
            </a:r>
            <a:r>
              <a:rPr lang="fr-FR" b="1" dirty="0">
                <a:latin typeface="Calibri"/>
                <a:cs typeface="Calibri"/>
              </a:rPr>
              <a:t>misbruik te maken van mensen, door in te spelen op typische karaktertrekken </a:t>
            </a:r>
            <a:r>
              <a:rPr dirty="0">
                <a:latin typeface="Calibri"/>
                <a:cs typeface="Calibri"/>
              </a:rPr>
              <a:t>zoals vertrouwen, nieuwsgierigheid, naïviteit, angst, hebzucht, … </a:t>
            </a:r>
          </a:p>
          <a:p>
            <a:endParaRPr lang="nl-BE" dirty="0">
              <a:latin typeface="Calibri"/>
              <a:cs typeface="Calibri"/>
            </a:endParaRPr>
          </a:p>
          <a:p>
            <a:r>
              <a:rPr dirty="0">
                <a:latin typeface="Calibri"/>
                <a:cs typeface="Calibri"/>
              </a:rPr>
              <a:t>De fraudeur geeft zich uit voor een </a:t>
            </a:r>
            <a:r>
              <a:rPr lang="fr-FR" b="1" baseline="0" dirty="0">
                <a:latin typeface="Calibri"/>
                <a:cs typeface="Calibri"/>
              </a:rPr>
              <a:t>vertrouwenspersoon </a:t>
            </a:r>
            <a:r>
              <a:rPr dirty="0">
                <a:latin typeface="Calibri"/>
                <a:cs typeface="Calibri"/>
              </a:rPr>
              <a:t>en gebruikt de </a:t>
            </a:r>
            <a:r>
              <a:rPr lang="fr-FR" b="1" i="0" dirty="0">
                <a:latin typeface="Calibri"/>
                <a:cs typeface="Calibri"/>
              </a:rPr>
              <a:t>persoonlijke sfeer</a:t>
            </a:r>
            <a:r>
              <a:rPr lang="fr-FR" i="0" dirty="0">
                <a:latin typeface="Calibri"/>
                <a:cs typeface="Calibri"/>
              </a:rPr>
              <a:t> van het slachtoffer om zo in het </a:t>
            </a:r>
            <a:r>
              <a:rPr lang="fr-FR" b="1" i="0" dirty="0">
                <a:latin typeface="Calibri"/>
                <a:cs typeface="Calibri"/>
              </a:rPr>
              <a:t>netwerk van de onderneming</a:t>
            </a:r>
            <a:r>
              <a:rPr lang="fr-FR" i="0" dirty="0">
                <a:latin typeface="Calibri"/>
                <a:cs typeface="Calibri"/>
              </a:rPr>
              <a:t> te kunnen inbreken.</a:t>
            </a:r>
          </a:p>
          <a:p>
            <a:endParaRPr lang="nl-BE" i="0" dirty="0">
              <a:latin typeface="Calibri"/>
              <a:cs typeface="Calibri"/>
            </a:endParaRPr>
          </a:p>
          <a:p>
            <a:r>
              <a:rPr dirty="0">
                <a:latin typeface="Calibri"/>
                <a:cs typeface="Calibri"/>
              </a:rPr>
              <a:t>Meestal gaat het om </a:t>
            </a:r>
            <a:r>
              <a:rPr dirty="0" err="1">
                <a:latin typeface="Calibri"/>
                <a:cs typeface="Calibri"/>
              </a:rPr>
              <a:t>een</a:t>
            </a:r>
            <a:r>
              <a:rPr dirty="0">
                <a:latin typeface="Calibri"/>
                <a:cs typeface="Calibri"/>
              </a:rPr>
              <a:t> </a:t>
            </a:r>
            <a:r>
              <a:rPr lang="fr-FR" b="1" baseline="0" dirty="0">
                <a:latin typeface="Calibri"/>
                <a:cs typeface="Calibri"/>
              </a:rPr>
              <a:t>e-mail, social media </a:t>
            </a:r>
            <a:r>
              <a:rPr dirty="0">
                <a:latin typeface="Calibri"/>
                <a:cs typeface="Calibri"/>
              </a:rPr>
              <a:t>of een </a:t>
            </a:r>
            <a:r>
              <a:rPr lang="fr-FR" b="1" baseline="0" dirty="0">
                <a:latin typeface="Calibri"/>
                <a:cs typeface="Calibri"/>
              </a:rPr>
              <a:t>telefoontje</a:t>
            </a:r>
            <a:r>
              <a:rPr dirty="0">
                <a:latin typeface="Calibri"/>
                <a:cs typeface="Calibri"/>
              </a:rPr>
              <a:t>.</a:t>
            </a:r>
            <a:endParaRPr lang="nl-BE" i="0" dirty="0">
              <a:latin typeface="Calibri"/>
              <a:cs typeface="Calibri"/>
            </a:endParaRPr>
          </a:p>
          <a:p>
            <a:endParaRPr lang="nl-BE" dirty="0">
              <a:latin typeface="Calibri"/>
              <a:cs typeface="Calibri"/>
            </a:endParaRPr>
          </a:p>
          <a:p>
            <a:r>
              <a:rPr lang="fr-FR" b="1" dirty="0">
                <a:latin typeface="Calibri"/>
                <a:cs typeface="Calibri"/>
              </a:rPr>
              <a:t>Het doel?</a:t>
            </a:r>
          </a:p>
          <a:p>
            <a:pPr marL="171450" indent="-171450">
              <a:buFont typeface="Arial"/>
              <a:buChar char="•"/>
            </a:pPr>
            <a:r>
              <a:rPr dirty="0">
                <a:latin typeface="Calibri"/>
                <a:cs typeface="Calibri"/>
              </a:rPr>
              <a:t>Op zoek gaan naar </a:t>
            </a:r>
            <a:r>
              <a:rPr lang="fr-FR" b="1" dirty="0">
                <a:latin typeface="Calibri"/>
                <a:cs typeface="Calibri"/>
              </a:rPr>
              <a:t>persoonlijke informatie </a:t>
            </a:r>
            <a:r>
              <a:rPr dirty="0">
                <a:latin typeface="Calibri"/>
                <a:cs typeface="Calibri"/>
              </a:rPr>
              <a:t>(ID, </a:t>
            </a:r>
            <a:r>
              <a:rPr lang="nl-BE" dirty="0">
                <a:latin typeface="Calibri"/>
                <a:cs typeface="Calibri"/>
              </a:rPr>
              <a:t>wacht</a:t>
            </a:r>
            <a:r>
              <a:rPr dirty="0">
                <a:latin typeface="Calibri"/>
                <a:cs typeface="Calibri"/>
              </a:rPr>
              <a:t>woorden, kredietkaartnummer).</a:t>
            </a:r>
          </a:p>
          <a:p>
            <a:pPr marL="171450" indent="-171450">
              <a:buFont typeface="Arial"/>
              <a:buChar char="•"/>
            </a:pPr>
            <a:r>
              <a:rPr dirty="0">
                <a:latin typeface="Calibri"/>
                <a:cs typeface="Calibri"/>
              </a:rPr>
              <a:t>Toegang tot </a:t>
            </a:r>
            <a:r>
              <a:rPr lang="fr-FR" b="1" dirty="0">
                <a:latin typeface="Calibri"/>
                <a:cs typeface="Calibri"/>
              </a:rPr>
              <a:t>gevoelige gegevens </a:t>
            </a:r>
            <a:r>
              <a:rPr dirty="0">
                <a:latin typeface="Calibri"/>
                <a:cs typeface="Calibri"/>
              </a:rPr>
              <a:t>binnen de onderneming.</a:t>
            </a:r>
          </a:p>
          <a:p>
            <a:pPr marL="171450" indent="-171450">
              <a:buFont typeface="Arial"/>
              <a:buChar char="•"/>
            </a:pPr>
            <a:r>
              <a:rPr dirty="0">
                <a:latin typeface="Calibri"/>
                <a:cs typeface="Calibri"/>
              </a:rPr>
              <a:t>Een </a:t>
            </a:r>
            <a:r>
              <a:rPr lang="fr-FR" b="1" dirty="0">
                <a:latin typeface="Calibri"/>
                <a:cs typeface="Calibri"/>
              </a:rPr>
              <a:t>geldtransfer</a:t>
            </a:r>
            <a:r>
              <a:rPr dirty="0">
                <a:latin typeface="Calibri"/>
                <a:cs typeface="Calibri"/>
              </a:rPr>
              <a:t>.</a:t>
            </a:r>
          </a:p>
          <a:p>
            <a:endParaRPr lang="nl-BE" dirty="0">
              <a:latin typeface="Calibri"/>
              <a:cs typeface="Calibri"/>
            </a:endParaRPr>
          </a:p>
          <a:p>
            <a:r>
              <a:rPr lang="fr-FR" b="1" dirty="0">
                <a:latin typeface="Calibri"/>
                <a:cs typeface="Calibri"/>
              </a:rPr>
              <a:t>Hoe?</a:t>
            </a:r>
          </a:p>
          <a:p>
            <a:pPr marL="171450" indent="-171450">
              <a:buFont typeface="Arial"/>
              <a:buChar char="•"/>
            </a:pPr>
            <a:r>
              <a:rPr dirty="0">
                <a:latin typeface="Calibri"/>
                <a:cs typeface="Calibri"/>
              </a:rPr>
              <a:t>Het nauwkeurig verzamelen van </a:t>
            </a:r>
            <a:r>
              <a:rPr lang="fr-FR" b="1" dirty="0">
                <a:latin typeface="Calibri"/>
                <a:cs typeface="Calibri"/>
              </a:rPr>
              <a:t>openbare en </a:t>
            </a:r>
            <a:r>
              <a:rPr lang="fr-FR" b="1" dirty="0" err="1">
                <a:latin typeface="Calibri"/>
                <a:cs typeface="Calibri"/>
              </a:rPr>
              <a:t>privéinformatie</a:t>
            </a:r>
            <a:r>
              <a:rPr dirty="0">
                <a:latin typeface="Calibri"/>
                <a:cs typeface="Calibri"/>
              </a:rPr>
              <a:t> (sociale netwerken), soms gedurende verschillende maanden.</a:t>
            </a:r>
          </a:p>
          <a:p>
            <a:pPr marL="171450" indent="-171450">
              <a:buFont typeface="Arial"/>
              <a:buChar char="•"/>
            </a:pPr>
            <a:r>
              <a:rPr dirty="0">
                <a:latin typeface="Calibri"/>
                <a:cs typeface="Calibri"/>
              </a:rPr>
              <a:t>Opstellen van een goed gesmeerd en </a:t>
            </a:r>
            <a:r>
              <a:rPr lang="fr-FR" b="1" baseline="0" dirty="0">
                <a:latin typeface="Calibri"/>
                <a:cs typeface="Calibri"/>
              </a:rPr>
              <a:t>plausibel scenario</a:t>
            </a:r>
            <a:r>
              <a:rPr dirty="0">
                <a:latin typeface="Calibri"/>
                <a:cs typeface="Calibri"/>
              </a:rPr>
              <a:t>.</a:t>
            </a:r>
          </a:p>
          <a:p>
            <a:pPr marL="171450" indent="-171450">
              <a:buFont typeface="Arial"/>
              <a:buChar char="•"/>
            </a:pPr>
            <a:r>
              <a:rPr dirty="0">
                <a:latin typeface="Calibri"/>
                <a:cs typeface="Calibri"/>
              </a:rPr>
              <a:t>Een </a:t>
            </a:r>
            <a:r>
              <a:rPr lang="fr-FR" b="1" baseline="0" dirty="0">
                <a:latin typeface="Calibri"/>
                <a:cs typeface="Calibri"/>
              </a:rPr>
              <a:t>onderzoek</a:t>
            </a:r>
            <a:r>
              <a:rPr dirty="0">
                <a:latin typeface="Calibri"/>
                <a:cs typeface="Calibri"/>
              </a:rPr>
              <a:t>, een </a:t>
            </a:r>
            <a:r>
              <a:rPr lang="fr-FR" b="1" baseline="0" dirty="0">
                <a:latin typeface="Calibri"/>
                <a:cs typeface="Calibri"/>
              </a:rPr>
              <a:t>controle</a:t>
            </a:r>
            <a:r>
              <a:rPr dirty="0">
                <a:latin typeface="Calibri"/>
                <a:cs typeface="Calibri"/>
              </a:rPr>
              <a:t>, een dringende </a:t>
            </a:r>
            <a:r>
              <a:rPr lang="fr-FR" b="1" baseline="0" dirty="0">
                <a:latin typeface="Calibri"/>
                <a:cs typeface="Calibri"/>
              </a:rPr>
              <a:t>operatie</a:t>
            </a:r>
            <a:r>
              <a:rPr dirty="0">
                <a:latin typeface="Calibri"/>
                <a:cs typeface="Calibri"/>
              </a:rPr>
              <a:t>, een </a:t>
            </a:r>
            <a:r>
              <a:rPr lang="fr-FR" b="1" baseline="0" dirty="0">
                <a:latin typeface="Calibri"/>
                <a:cs typeface="Calibri"/>
              </a:rPr>
              <a:t>opportuniteit. </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4</a:t>
            </a:fld>
            <a:endParaRPr lang="nl-BE"/>
          </a:p>
        </p:txBody>
      </p:sp>
    </p:spTree>
    <p:extLst>
      <p:ext uri="{BB962C8B-B14F-4D97-AF65-F5344CB8AC3E}">
        <p14:creationId xmlns:p14="http://schemas.microsoft.com/office/powerpoint/2010/main" val="1373746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dirty="0">
                <a:latin typeface="Calibri"/>
                <a:cs typeface="Calibri"/>
              </a:rPr>
              <a:t>In België wordt </a:t>
            </a:r>
            <a:r>
              <a:rPr lang="fr-FR" b="1" dirty="0">
                <a:latin typeface="Calibri"/>
                <a:cs typeface="Calibri"/>
              </a:rPr>
              <a:t>1 op 2 ondernemingen </a:t>
            </a:r>
            <a:r>
              <a:rPr dirty="0">
                <a:latin typeface="Calibri"/>
                <a:cs typeface="Calibri"/>
              </a:rPr>
              <a:t>geraakt door cybercriminaliteit en technieken van social engineering.</a:t>
            </a:r>
          </a:p>
          <a:p>
            <a:endParaRPr lang="nl-BE" dirty="0">
              <a:latin typeface="Calibri"/>
              <a:cs typeface="Calibri"/>
            </a:endParaRPr>
          </a:p>
          <a:p>
            <a:r>
              <a:rPr dirty="0">
                <a:latin typeface="Calibri"/>
                <a:cs typeface="Calibri"/>
              </a:rPr>
              <a:t>Ongelooflijk! Social engineering kostte reeds </a:t>
            </a:r>
            <a:r>
              <a:rPr lang="fr-FR" b="1" baseline="0" dirty="0">
                <a:latin typeface="Calibri"/>
                <a:cs typeface="Calibri"/>
              </a:rPr>
              <a:t>70 miljoen euro aan een Belgische bank</a:t>
            </a:r>
            <a:r>
              <a:rPr dirty="0">
                <a:latin typeface="Calibri"/>
                <a:cs typeface="Calibri"/>
              </a:rPr>
              <a:t>, via zogenaamde CEO-</a:t>
            </a:r>
            <a:r>
              <a:rPr dirty="0" err="1">
                <a:latin typeface="Calibri"/>
                <a:cs typeface="Calibri"/>
              </a:rPr>
              <a:t>fraude</a:t>
            </a:r>
            <a:r>
              <a:rPr dirty="0">
                <a:latin typeface="Calibri"/>
                <a:cs typeface="Calibri"/>
              </a:rPr>
              <a:t>.</a:t>
            </a:r>
            <a:r>
              <a:rPr lang="nl-BE" dirty="0">
                <a:latin typeface="Calibri"/>
                <a:cs typeface="Calibri"/>
              </a:rPr>
              <a:t> Volgens Verizon    (</a:t>
            </a:r>
            <a:r>
              <a:rPr lang="en-US" b="0" i="0" u="none" strike="noStrike" kern="1200" dirty="0">
                <a:solidFill>
                  <a:schemeClr val="tx1"/>
                </a:solidFill>
                <a:effectLst/>
                <a:latin typeface="Calibri"/>
                <a:cs typeface="Calibri"/>
                <a:hlinkClick r:id="rId3"/>
              </a:rPr>
              <a:t>2019 Data Breach Report</a:t>
            </a:r>
            <a:r>
              <a:rPr lang="en-US" b="0" i="0" u="none" strike="noStrike" kern="1200" dirty="0">
                <a:solidFill>
                  <a:schemeClr val="tx1"/>
                </a:solidFill>
                <a:effectLst/>
                <a:latin typeface="Calibri"/>
                <a:cs typeface="Calibri"/>
              </a:rPr>
              <a:t>: </a:t>
            </a:r>
            <a:r>
              <a:rPr lang="en-US" b="0" i="0" u="none" strike="noStrike" kern="1200" dirty="0">
                <a:solidFill>
                  <a:schemeClr val="tx1"/>
                </a:solidFill>
                <a:effectLst/>
                <a:latin typeface="Calibri"/>
                <a:cs typeface="Calibri"/>
                <a:hlinkClick r:id="rId4"/>
              </a:rPr>
              <a:t>https://www.helpnetsecurity.com/2019/05/09/verizon-2019-data-breach-investigations-</a:t>
            </a:r>
            <a:r>
              <a:rPr lang="en-US" b="0" i="0" u="none" strike="noStrike" kern="1200" dirty="0" smtClean="0">
                <a:solidFill>
                  <a:schemeClr val="tx1"/>
                </a:solidFill>
                <a:effectLst/>
                <a:latin typeface="Calibri"/>
                <a:cs typeface="Calibri"/>
                <a:hlinkClick r:id="rId4"/>
              </a:rPr>
              <a:t>report</a:t>
            </a:r>
            <a:r>
              <a:rPr lang="en-US" b="0" i="0" u="none" strike="noStrike" kern="1200" dirty="0" smtClean="0">
                <a:solidFill>
                  <a:schemeClr val="tx1"/>
                </a:solidFill>
                <a:effectLst/>
                <a:latin typeface="Calibri"/>
                <a:cs typeface="Calibri"/>
              </a:rPr>
              <a:t>) </a:t>
            </a:r>
            <a:r>
              <a:rPr lang="en-US" b="0" i="0" u="none" strike="noStrike" kern="1200" dirty="0" err="1">
                <a:solidFill>
                  <a:schemeClr val="tx1"/>
                </a:solidFill>
                <a:effectLst/>
                <a:latin typeface="Calibri"/>
                <a:cs typeface="Calibri"/>
              </a:rPr>
              <a:t>maken</a:t>
            </a:r>
            <a:r>
              <a:rPr lang="en-US" b="0" i="0" u="none" strike="noStrike" kern="1200" dirty="0">
                <a:solidFill>
                  <a:schemeClr val="tx1"/>
                </a:solidFill>
                <a:effectLst/>
                <a:latin typeface="Calibri"/>
                <a:cs typeface="Calibri"/>
              </a:rPr>
              <a:t> </a:t>
            </a:r>
            <a:r>
              <a:rPr lang="en-US" b="0" i="0" u="none" strike="noStrike" kern="1200" dirty="0" err="1">
                <a:solidFill>
                  <a:schemeClr val="tx1"/>
                </a:solidFill>
                <a:effectLst/>
                <a:latin typeface="Calibri"/>
                <a:cs typeface="Calibri"/>
              </a:rPr>
              <a:t>verantwoordelijken</a:t>
            </a:r>
            <a:r>
              <a:rPr lang="en-US" b="0" i="0" u="none" strike="noStrike" kern="1200" dirty="0">
                <a:solidFill>
                  <a:schemeClr val="tx1"/>
                </a:solidFill>
                <a:effectLst/>
                <a:latin typeface="Calibri"/>
                <a:cs typeface="Calibri"/>
              </a:rPr>
              <a:t> in </a:t>
            </a:r>
            <a:r>
              <a:rPr lang="en-US" b="0" i="0" u="none" strike="noStrike" kern="1200" dirty="0" err="1">
                <a:solidFill>
                  <a:schemeClr val="tx1"/>
                </a:solidFill>
                <a:effectLst/>
                <a:latin typeface="Calibri"/>
                <a:cs typeface="Calibri"/>
              </a:rPr>
              <a:t>organisaties</a:t>
            </a:r>
            <a:r>
              <a:rPr lang="en-US" b="0" i="0" u="none" strike="noStrike" kern="1200" dirty="0">
                <a:solidFill>
                  <a:schemeClr val="tx1"/>
                </a:solidFill>
                <a:effectLst/>
                <a:latin typeface="Calibri"/>
                <a:cs typeface="Calibri"/>
              </a:rPr>
              <a:t> 12 </a:t>
            </a:r>
            <a:r>
              <a:rPr lang="en-US" b="0" i="0" u="none" strike="noStrike" kern="1200" dirty="0" err="1">
                <a:solidFill>
                  <a:schemeClr val="tx1"/>
                </a:solidFill>
                <a:effectLst/>
                <a:latin typeface="Calibri"/>
                <a:cs typeface="Calibri"/>
              </a:rPr>
              <a:t>keer</a:t>
            </a:r>
            <a:r>
              <a:rPr lang="en-US" b="0" i="0" u="none" strike="noStrike" kern="1200" dirty="0">
                <a:solidFill>
                  <a:schemeClr val="tx1"/>
                </a:solidFill>
                <a:effectLst/>
                <a:latin typeface="Calibri"/>
                <a:cs typeface="Calibri"/>
              </a:rPr>
              <a:t> </a:t>
            </a:r>
            <a:r>
              <a:rPr lang="en-US" b="0" i="0" u="none" strike="noStrike" kern="1200" dirty="0" err="1">
                <a:solidFill>
                  <a:schemeClr val="tx1"/>
                </a:solidFill>
                <a:effectLst/>
                <a:latin typeface="Calibri"/>
                <a:cs typeface="Calibri"/>
              </a:rPr>
              <a:t>meer</a:t>
            </a:r>
            <a:r>
              <a:rPr lang="en-US" b="0" i="0" u="none" strike="noStrike" kern="1200" dirty="0">
                <a:solidFill>
                  <a:schemeClr val="tx1"/>
                </a:solidFill>
                <a:effectLst/>
                <a:latin typeface="Calibri"/>
                <a:cs typeface="Calibri"/>
              </a:rPr>
              <a:t> </a:t>
            </a:r>
            <a:r>
              <a:rPr lang="en-US" b="0" i="0" u="none" strike="noStrike" kern="1200" dirty="0" err="1">
                <a:solidFill>
                  <a:schemeClr val="tx1"/>
                </a:solidFill>
                <a:effectLst/>
                <a:latin typeface="Calibri"/>
                <a:cs typeface="Calibri"/>
              </a:rPr>
              <a:t>kans</a:t>
            </a:r>
            <a:r>
              <a:rPr lang="en-US" b="0" i="0" u="none" strike="noStrike" kern="1200" dirty="0">
                <a:solidFill>
                  <a:schemeClr val="tx1"/>
                </a:solidFill>
                <a:effectLst/>
                <a:latin typeface="Calibri"/>
                <a:cs typeface="Calibri"/>
              </a:rPr>
              <a:t> op </a:t>
            </a:r>
            <a:r>
              <a:rPr lang="en-US" b="0" i="0" u="none" strike="noStrike" kern="1200" dirty="0" err="1">
                <a:solidFill>
                  <a:schemeClr val="tx1"/>
                </a:solidFill>
                <a:effectLst/>
                <a:latin typeface="Calibri"/>
                <a:cs typeface="Calibri"/>
              </a:rPr>
              <a:t>een</a:t>
            </a:r>
            <a:r>
              <a:rPr lang="en-US" b="0" i="0" u="none" strike="noStrike" kern="1200" dirty="0">
                <a:solidFill>
                  <a:schemeClr val="tx1"/>
                </a:solidFill>
                <a:effectLst/>
                <a:latin typeface="Calibri"/>
                <a:cs typeface="Calibri"/>
              </a:rPr>
              <a:t> social engineering </a:t>
            </a:r>
            <a:r>
              <a:rPr lang="en-US" b="0" i="0" u="none" strike="noStrike" kern="1200" dirty="0" err="1">
                <a:solidFill>
                  <a:schemeClr val="tx1"/>
                </a:solidFill>
                <a:effectLst/>
                <a:latin typeface="Calibri"/>
                <a:cs typeface="Calibri"/>
              </a:rPr>
              <a:t>aanval</a:t>
            </a:r>
            <a:r>
              <a:rPr lang="en-US" b="0" i="0" u="none" strike="noStrike" kern="1200" dirty="0">
                <a:solidFill>
                  <a:schemeClr val="tx1"/>
                </a:solidFill>
                <a:effectLst/>
                <a:latin typeface="Calibri"/>
                <a:cs typeface="Calibri"/>
              </a:rPr>
              <a:t> dan </a:t>
            </a:r>
            <a:r>
              <a:rPr lang="en-US" b="0" i="0" u="none" strike="noStrike" kern="1200" dirty="0" err="1">
                <a:solidFill>
                  <a:schemeClr val="tx1"/>
                </a:solidFill>
                <a:effectLst/>
                <a:latin typeface="Calibri"/>
                <a:cs typeface="Calibri"/>
              </a:rPr>
              <a:t>andere</a:t>
            </a:r>
            <a:r>
              <a:rPr lang="en-US" b="0" i="0" u="none" strike="noStrike" kern="1200" dirty="0">
                <a:solidFill>
                  <a:schemeClr val="tx1"/>
                </a:solidFill>
                <a:effectLst/>
                <a:latin typeface="Calibri"/>
                <a:cs typeface="Calibri"/>
              </a:rPr>
              <a:t> </a:t>
            </a:r>
            <a:r>
              <a:rPr lang="en-US" b="0" i="0" u="none" strike="noStrike" kern="1200" dirty="0" err="1">
                <a:solidFill>
                  <a:schemeClr val="tx1"/>
                </a:solidFill>
                <a:effectLst/>
                <a:latin typeface="Calibri"/>
                <a:cs typeface="Calibri"/>
              </a:rPr>
              <a:t>medewerkers</a:t>
            </a:r>
            <a:r>
              <a:rPr lang="en-US" b="0" i="0" u="none" strike="noStrike" kern="1200" dirty="0">
                <a:solidFill>
                  <a:schemeClr val="tx1"/>
                </a:solidFill>
                <a:effectLst/>
                <a:latin typeface="Calibri"/>
                <a:cs typeface="Calibri"/>
              </a:rPr>
              <a:t>.</a:t>
            </a:r>
            <a:endParaRPr dirty="0">
              <a:latin typeface="Calibri"/>
              <a:cs typeface="Calibri"/>
            </a:endParaRPr>
          </a:p>
          <a:p>
            <a:endParaRPr lang="nl-BE" baseline="0" dirty="0">
              <a:latin typeface="Calibri"/>
              <a:cs typeface="Calibri"/>
            </a:endParaRPr>
          </a:p>
          <a:p>
            <a:pPr marL="0" marR="0" indent="0" algn="l" defTabSz="914400" rtl="0" eaLnBrk="0" fontAlgn="base" latinLnBrk="0" hangingPunct="0">
              <a:spcAft>
                <a:spcPct val="0"/>
              </a:spcAft>
              <a:buClrTx/>
              <a:buSzTx/>
              <a:buFontTx/>
              <a:buNone/>
              <a:tabLst/>
              <a:defRPr/>
            </a:pPr>
            <a:r>
              <a:rPr dirty="0">
                <a:latin typeface="Calibri"/>
                <a:cs typeface="Calibri"/>
              </a:rPr>
              <a:t>Op wereldschaal loopt de schade veroorzaakt door dit fenomeen op tot </a:t>
            </a:r>
            <a:r>
              <a:rPr lang="nl-BE" b="1" dirty="0">
                <a:latin typeface="Calibri"/>
                <a:cs typeface="Calibri"/>
              </a:rPr>
              <a:t>10</a:t>
            </a:r>
            <a:r>
              <a:rPr lang="fr-FR" b="1" baseline="0" dirty="0">
                <a:latin typeface="Calibri"/>
                <a:cs typeface="Calibri"/>
              </a:rPr>
              <a:t> </a:t>
            </a:r>
            <a:r>
              <a:rPr lang="fr-FR" b="1" baseline="0" dirty="0" err="1">
                <a:latin typeface="Calibri"/>
                <a:cs typeface="Calibri"/>
              </a:rPr>
              <a:t>miljard</a:t>
            </a:r>
            <a:r>
              <a:rPr lang="fr-FR" b="1" baseline="0" dirty="0">
                <a:latin typeface="Calibri"/>
                <a:cs typeface="Calibri"/>
              </a:rPr>
              <a:t> euro</a:t>
            </a:r>
            <a:r>
              <a:rPr dirty="0" smtClean="0">
                <a:latin typeface="Calibri"/>
                <a:cs typeface="Calibri"/>
              </a:rPr>
              <a:t>.</a:t>
            </a:r>
            <a:r>
              <a:rPr lang="nl-BE" dirty="0" smtClean="0">
                <a:latin typeface="Calibri"/>
                <a:cs typeface="Calibri"/>
              </a:rPr>
              <a:t> </a:t>
            </a:r>
            <a:r>
              <a:rPr lang="fr-FR" baseline="0" dirty="0">
                <a:latin typeface="Calibri"/>
                <a:cs typeface="Calibri"/>
              </a:rPr>
              <a:t>(Bron: FBI - 2018), </a:t>
            </a:r>
            <a:r>
              <a:rPr lang="fr-FR" baseline="0" dirty="0" err="1">
                <a:latin typeface="Calibri"/>
                <a:cs typeface="Calibri"/>
              </a:rPr>
              <a:t>een</a:t>
            </a:r>
            <a:r>
              <a:rPr lang="fr-FR" baseline="0" dirty="0">
                <a:latin typeface="Calibri"/>
                <a:cs typeface="Calibri"/>
              </a:rPr>
              <a:t> </a:t>
            </a:r>
            <a:r>
              <a:rPr lang="fr-FR" baseline="0" dirty="0" err="1">
                <a:latin typeface="Calibri"/>
                <a:cs typeface="Calibri"/>
              </a:rPr>
              <a:t>verdubbeling</a:t>
            </a:r>
            <a:r>
              <a:rPr lang="fr-FR" baseline="0" dirty="0">
                <a:latin typeface="Calibri"/>
                <a:cs typeface="Calibri"/>
              </a:rPr>
              <a:t> op 2 </a:t>
            </a:r>
            <a:r>
              <a:rPr lang="fr-FR" baseline="0" dirty="0" err="1">
                <a:latin typeface="Calibri"/>
                <a:cs typeface="Calibri"/>
              </a:rPr>
              <a:t>jaar</a:t>
            </a:r>
            <a:r>
              <a:rPr lang="fr-FR" baseline="0" dirty="0">
                <a:latin typeface="Calibri"/>
                <a:cs typeface="Calibri"/>
              </a:rPr>
              <a:t> </a:t>
            </a:r>
            <a:r>
              <a:rPr lang="fr-FR" baseline="0" dirty="0" err="1">
                <a:latin typeface="Calibri"/>
                <a:cs typeface="Calibri"/>
              </a:rPr>
              <a:t>tijd</a:t>
            </a:r>
            <a:r>
              <a:rPr lang="fr-FR" baseline="0" dirty="0">
                <a:latin typeface="Calibri"/>
                <a:cs typeface="Calibri"/>
              </a:rPr>
              <a:t>.</a:t>
            </a:r>
            <a:endParaRPr lang="fr-FR" dirty="0">
              <a:latin typeface="Calibri"/>
              <a:cs typeface="Calibri"/>
            </a:endParaRPr>
          </a:p>
          <a:p>
            <a:endParaRPr lang="nl-BE" dirty="0">
              <a:latin typeface="Calibri"/>
              <a:cs typeface="Calibri"/>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5</a:t>
            </a:fld>
            <a:endParaRPr lang="nl-BE"/>
          </a:p>
        </p:txBody>
      </p:sp>
    </p:spTree>
    <p:extLst>
      <p:ext uri="{BB962C8B-B14F-4D97-AF65-F5344CB8AC3E}">
        <p14:creationId xmlns:p14="http://schemas.microsoft.com/office/powerpoint/2010/main" val="1373746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dirty="0">
                <a:latin typeface="Calibri"/>
                <a:cs typeface="Calibri"/>
              </a:rPr>
              <a:t>In deze </a:t>
            </a:r>
            <a:r>
              <a:rPr lang="fr-FR" b="1" dirty="0">
                <a:latin typeface="Calibri"/>
                <a:cs typeface="Calibri"/>
              </a:rPr>
              <a:t>video van </a:t>
            </a:r>
            <a:r>
              <a:rPr lang="fr-BE" b="1" kern="1200" dirty="0">
                <a:solidFill>
                  <a:schemeClr val="tx1"/>
                </a:solidFill>
                <a:effectLst/>
                <a:latin typeface="Calibri"/>
                <a:cs typeface="Calibri"/>
              </a:rPr>
              <a:t>Febelfin</a:t>
            </a:r>
            <a:r>
              <a:rPr lang="fr-BE" kern="1200" dirty="0">
                <a:solidFill>
                  <a:schemeClr val="tx1"/>
                </a:solidFill>
                <a:effectLst/>
                <a:latin typeface="Calibri"/>
                <a:cs typeface="Calibri"/>
              </a:rPr>
              <a:t> </a:t>
            </a:r>
            <a:r>
              <a:rPr lang="fr-BE" b="0" kern="1200" dirty="0">
                <a:solidFill>
                  <a:schemeClr val="tx1"/>
                </a:solidFill>
                <a:effectLst/>
                <a:latin typeface="Calibri"/>
                <a:cs typeface="Calibri"/>
              </a:rPr>
              <a:t>(</a:t>
            </a:r>
            <a:r>
              <a:rPr lang="fr-BE" b="0" kern="1200" dirty="0">
                <a:solidFill>
                  <a:schemeClr val="tx1"/>
                </a:solidFill>
                <a:effectLst/>
                <a:latin typeface="Calibri"/>
                <a:cs typeface="Calibri"/>
                <a:hlinkClick r:id="rId3"/>
              </a:rPr>
              <a:t>https://www.youtube.com/watch?v=F7pYHN9iC9I</a:t>
            </a:r>
            <a:r>
              <a:rPr lang="fr-BE" b="0" kern="1200" dirty="0">
                <a:solidFill>
                  <a:schemeClr val="tx1"/>
                </a:solidFill>
                <a:effectLst/>
                <a:latin typeface="Calibri"/>
                <a:cs typeface="Calibri"/>
              </a:rPr>
              <a:t>) </a:t>
            </a:r>
            <a:r>
              <a:rPr lang="fr-BE" kern="1200" dirty="0">
                <a:solidFill>
                  <a:schemeClr val="tx1"/>
                </a:solidFill>
                <a:effectLst/>
                <a:latin typeface="Calibri"/>
                <a:cs typeface="Calibri"/>
              </a:rPr>
              <a:t>zie je hoe een genie in social engineering </a:t>
            </a:r>
            <a:r>
              <a:rPr dirty="0">
                <a:latin typeface="Calibri"/>
                <a:cs typeface="Calibri"/>
              </a:rPr>
              <a:t>te werk gaat om alles over jou te weten te komen…</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dirty="0">
                <a:latin typeface="Calibri"/>
                <a:cs typeface="Calibri"/>
              </a:rPr>
              <a:t>Wat verspreid jij op de sociale netwerken?</a:t>
            </a:r>
          </a:p>
          <a:p>
            <a:pPr marL="171450" marR="0" indent="-171450" algn="l" defTabSz="914400" rtl="0" eaLnBrk="0" fontAlgn="base" latinLnBrk="0" hangingPunct="0">
              <a:lnSpc>
                <a:spcPct val="100000"/>
              </a:lnSpc>
              <a:spcAft>
                <a:spcPct val="0"/>
              </a:spcAft>
              <a:buClrTx/>
              <a:buSzTx/>
              <a:buFont typeface="Arial"/>
              <a:buChar char="•"/>
              <a:tabLst/>
              <a:defRPr/>
            </a:pPr>
            <a:r>
              <a:rPr dirty="0">
                <a:latin typeface="Calibri"/>
                <a:cs typeface="Calibri"/>
              </a:rPr>
              <a:t>Wat kan men hieruit afleiden over </a:t>
            </a:r>
            <a:r>
              <a:rPr lang="nl-BE" dirty="0">
                <a:latin typeface="Calibri"/>
                <a:cs typeface="Calibri"/>
              </a:rPr>
              <a:t>jo</a:t>
            </a:r>
            <a:r>
              <a:rPr dirty="0">
                <a:latin typeface="Calibri"/>
                <a:cs typeface="Calibri"/>
              </a:rPr>
              <a:t>u? </a:t>
            </a:r>
          </a:p>
          <a:p>
            <a:pPr marL="0" marR="0" indent="0" algn="l" defTabSz="914400" rtl="0" eaLnBrk="0" fontAlgn="base" latinLnBrk="0" hangingPunct="0">
              <a:lnSpc>
                <a:spcPct val="100000"/>
              </a:lnSpc>
              <a:spcBef>
                <a:spcPct val="30000"/>
              </a:spcBef>
              <a:spcAft>
                <a:spcPct val="0"/>
              </a:spcAft>
              <a:buClrTx/>
              <a:buSzTx/>
              <a:buFont typeface="Arial"/>
              <a:buNone/>
              <a:tabLst/>
              <a:defRPr/>
            </a:pPr>
            <a:r>
              <a:rPr dirty="0">
                <a:latin typeface="Calibri"/>
                <a:cs typeface="Calibri"/>
              </a:rPr>
              <a:t>Je zal het internet nooit meer op dezelfde manier bekijken…</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6</a:t>
            </a:fld>
            <a:endParaRPr lang="nl-BE"/>
          </a:p>
        </p:txBody>
      </p:sp>
    </p:spTree>
    <p:extLst>
      <p:ext uri="{BB962C8B-B14F-4D97-AF65-F5344CB8AC3E}">
        <p14:creationId xmlns:p14="http://schemas.microsoft.com/office/powerpoint/2010/main" val="187465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i="0" u="none" strike="noStrike" kern="1200" dirty="0">
                <a:solidFill>
                  <a:schemeClr val="tx1"/>
                </a:solidFill>
                <a:effectLst/>
              </a:rPr>
              <a:t>Ontmasker een aanval van social engineering</a:t>
            </a:r>
            <a:r>
              <a:rPr dirty="0"/>
              <a:t> </a:t>
            </a:r>
          </a:p>
          <a:p>
            <a:pPr marL="171450" indent="-171450">
              <a:buFont typeface="Arial"/>
              <a:buChar char="•"/>
            </a:pPr>
            <a:r>
              <a:rPr dirty="0"/>
              <a:t>Je </a:t>
            </a:r>
            <a:r>
              <a:rPr lang="fr-FR" b="1" dirty="0"/>
              <a:t>kent</a:t>
            </a:r>
            <a:r>
              <a:rPr dirty="0"/>
              <a:t> je gesprekspartner </a:t>
            </a:r>
            <a:r>
              <a:rPr b="1" dirty="0"/>
              <a:t>niet</a:t>
            </a:r>
            <a:r>
              <a:rPr dirty="0"/>
              <a:t>.</a:t>
            </a:r>
          </a:p>
          <a:p>
            <a:pPr marL="171450" indent="-171450">
              <a:buFont typeface="Arial"/>
              <a:buChar char="•"/>
            </a:pPr>
            <a:r>
              <a:rPr dirty="0"/>
              <a:t>De situatie is heel </a:t>
            </a:r>
            <a:r>
              <a:rPr lang="fr-FR" b="1" dirty="0" err="1"/>
              <a:t>kritiek</a:t>
            </a:r>
            <a:r>
              <a:rPr lang="fr-FR" b="1" dirty="0"/>
              <a:t> </a:t>
            </a:r>
            <a:r>
              <a:rPr lang="fr-FR" b="0" dirty="0"/>
              <a:t>(</a:t>
            </a:r>
            <a:r>
              <a:rPr lang="fr-FR" b="0" dirty="0" err="1"/>
              <a:t>bv</a:t>
            </a:r>
            <a:r>
              <a:rPr lang="fr-FR" b="0" dirty="0"/>
              <a:t>. </a:t>
            </a:r>
            <a:r>
              <a:rPr lang="fr-FR" b="0" dirty="0" err="1"/>
              <a:t>context</a:t>
            </a:r>
            <a:r>
              <a:rPr lang="fr-FR" b="0" dirty="0"/>
              <a:t> Covid-19)</a:t>
            </a:r>
            <a:endParaRPr b="0" dirty="0"/>
          </a:p>
          <a:p>
            <a:pPr marL="171450" indent="-171450">
              <a:buFont typeface="Arial"/>
              <a:buChar char="•"/>
            </a:pPr>
            <a:r>
              <a:rPr dirty="0"/>
              <a:t>Dringend, geheim: je moet </a:t>
            </a:r>
            <a:r>
              <a:rPr lang="fr-FR" b="1" dirty="0"/>
              <a:t>snel handelen</a:t>
            </a:r>
            <a:r>
              <a:rPr dirty="0"/>
              <a:t> en het is </a:t>
            </a:r>
            <a:r>
              <a:rPr lang="fr-FR" b="1" dirty="0"/>
              <a:t>vertrouwelijk</a:t>
            </a:r>
            <a:r>
              <a:rPr dirty="0"/>
              <a:t>.</a:t>
            </a:r>
          </a:p>
          <a:p>
            <a:pPr marL="171450" indent="-171450">
              <a:buFont typeface="Arial"/>
              <a:buChar char="•"/>
            </a:pPr>
            <a:r>
              <a:rPr dirty="0"/>
              <a:t>Ongelooflijk! Een aanbod dat</a:t>
            </a:r>
            <a:r>
              <a:rPr b="1" dirty="0"/>
              <a:t> te mooi</a:t>
            </a:r>
            <a:r>
              <a:rPr dirty="0"/>
              <a:t> is </a:t>
            </a:r>
            <a:r>
              <a:rPr b="1" dirty="0"/>
              <a:t>om waar te zijn</a:t>
            </a:r>
            <a:r>
              <a:rPr dirty="0"/>
              <a:t>…</a:t>
            </a:r>
          </a:p>
          <a:p>
            <a:pPr marL="171450" indent="-171450">
              <a:buFont typeface="Arial"/>
              <a:buChar char="•"/>
            </a:pPr>
            <a:r>
              <a:rPr dirty="0"/>
              <a:t>De toon is uiterst </a:t>
            </a:r>
            <a:r>
              <a:rPr lang="fr-FR" b="1" dirty="0"/>
              <a:t>intimiderend of vleiend</a:t>
            </a:r>
            <a:r>
              <a:rPr dirty="0"/>
              <a:t>.</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7</a:t>
            </a:fld>
            <a:endParaRPr lang="nl-BE"/>
          </a:p>
        </p:txBody>
      </p:sp>
    </p:spTree>
    <p:extLst>
      <p:ext uri="{BB962C8B-B14F-4D97-AF65-F5344CB8AC3E}">
        <p14:creationId xmlns:p14="http://schemas.microsoft.com/office/powerpoint/2010/main" val="263205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i="0" u="none" strike="noStrike" kern="1200" dirty="0">
                <a:solidFill>
                  <a:schemeClr val="tx1"/>
                </a:solidFill>
                <a:effectLst/>
              </a:rPr>
              <a:t>Neem de juiste reflexen aan tegen social engineering</a:t>
            </a:r>
            <a:r>
              <a:rPr dirty="0"/>
              <a:t> </a:t>
            </a:r>
          </a:p>
          <a:p>
            <a:pPr marL="171450" indent="-171450">
              <a:buFont typeface="Arial"/>
              <a:buChar char="•"/>
            </a:pPr>
            <a:r>
              <a:rPr lang="fr-FR" b="0" i="0" u="none" strike="noStrike" kern="1200" dirty="0">
                <a:solidFill>
                  <a:schemeClr val="tx1"/>
                </a:solidFill>
                <a:effectLst/>
              </a:rPr>
              <a:t>Neem de </a:t>
            </a:r>
            <a:r>
              <a:rPr lang="fr-FR" b="1" i="0" u="none" strike="noStrike" kern="1200" dirty="0">
                <a:solidFill>
                  <a:schemeClr val="tx1"/>
                </a:solidFill>
                <a:effectLst/>
              </a:rPr>
              <a:t>tijd om na te denken</a:t>
            </a:r>
            <a:r>
              <a:rPr lang="fr-FR" b="0" i="0" u="none" strike="noStrike" kern="1200" dirty="0">
                <a:solidFill>
                  <a:schemeClr val="tx1"/>
                </a:solidFill>
                <a:effectLst/>
              </a:rPr>
              <a:t>, handel niet in zeven haasten.</a:t>
            </a:r>
            <a:r>
              <a:rPr dirty="0"/>
              <a:t> </a:t>
            </a:r>
          </a:p>
          <a:p>
            <a:pPr marL="171450" indent="-171450">
              <a:buFont typeface="Arial"/>
              <a:buChar char="•"/>
            </a:pPr>
            <a:r>
              <a:rPr lang="fr-FR" b="0" i="0" u="none" strike="noStrike" kern="1200" dirty="0">
                <a:solidFill>
                  <a:schemeClr val="tx1"/>
                </a:solidFill>
                <a:effectLst/>
              </a:rPr>
              <a:t>Controleer de </a:t>
            </a:r>
            <a:r>
              <a:rPr lang="fr-FR" b="1" i="0" u="none" strike="noStrike" kern="1200" dirty="0">
                <a:solidFill>
                  <a:schemeClr val="tx1"/>
                </a:solidFill>
                <a:effectLst/>
              </a:rPr>
              <a:t>identiteit</a:t>
            </a:r>
            <a:r>
              <a:rPr lang="fr-FR" b="0" i="0" u="none" strike="noStrike" kern="1200" dirty="0">
                <a:solidFill>
                  <a:schemeClr val="tx1"/>
                </a:solidFill>
                <a:effectLst/>
              </a:rPr>
              <a:t> van je gesprekspartner.</a:t>
            </a:r>
            <a:r>
              <a:rPr dirty="0"/>
              <a:t> </a:t>
            </a:r>
          </a:p>
          <a:p>
            <a:pPr marL="171450" indent="-171450">
              <a:buFont typeface="Arial"/>
              <a:buChar char="•"/>
            </a:pPr>
            <a:r>
              <a:rPr lang="fr-FR" b="0" i="0" u="none" strike="noStrike" kern="1200" dirty="0">
                <a:solidFill>
                  <a:schemeClr val="tx1"/>
                </a:solidFill>
                <a:effectLst/>
              </a:rPr>
              <a:t>Stel je niet tevreden met een </a:t>
            </a:r>
            <a:r>
              <a:rPr lang="fr-FR" b="1" i="0" u="none" strike="noStrike" kern="1200" dirty="0">
                <a:solidFill>
                  <a:schemeClr val="tx1"/>
                </a:solidFill>
                <a:effectLst/>
              </a:rPr>
              <a:t>vage of ingewikkelde uitleg</a:t>
            </a:r>
            <a:r>
              <a:rPr lang="fr-FR" b="0" i="0" u="none" strike="noStrike" kern="1200" dirty="0">
                <a:solidFill>
                  <a:schemeClr val="tx1"/>
                </a:solidFill>
                <a:effectLst/>
              </a:rPr>
              <a:t>.</a:t>
            </a:r>
            <a:r>
              <a:rPr dirty="0"/>
              <a:t> </a:t>
            </a:r>
          </a:p>
          <a:p>
            <a:pPr marL="171450" indent="-171450">
              <a:buFont typeface="Arial"/>
              <a:buChar char="•"/>
            </a:pPr>
            <a:r>
              <a:rPr lang="fr-FR" b="0" i="0" u="none" strike="noStrike" kern="1200" dirty="0">
                <a:solidFill>
                  <a:schemeClr val="tx1"/>
                </a:solidFill>
                <a:effectLst/>
              </a:rPr>
              <a:t>Voer </a:t>
            </a:r>
            <a:r>
              <a:rPr lang="fr-FR" b="1" i="0" u="none" strike="noStrike" kern="1200" dirty="0">
                <a:solidFill>
                  <a:schemeClr val="tx1"/>
                </a:solidFill>
                <a:effectLst/>
              </a:rPr>
              <a:t>geen ongewone transactie</a:t>
            </a:r>
            <a:r>
              <a:rPr lang="fr-FR" b="0" i="0" u="none" strike="noStrike" kern="1200" dirty="0">
                <a:solidFill>
                  <a:schemeClr val="tx1"/>
                </a:solidFill>
                <a:effectLst/>
              </a:rPr>
              <a:t> uit </a:t>
            </a:r>
            <a:r>
              <a:rPr dirty="0"/>
              <a:t>zonder het akkoord van een derde</a:t>
            </a:r>
            <a:r>
              <a:rPr lang="fr-FR" b="0" i="0" u="none" strike="noStrike" kern="1200" dirty="0">
                <a:solidFill>
                  <a:schemeClr val="tx1"/>
                </a:solidFill>
                <a:effectLst/>
              </a:rPr>
              <a:t>.</a:t>
            </a:r>
            <a:r>
              <a:rPr dirty="0"/>
              <a:t> </a:t>
            </a:r>
          </a:p>
          <a:p>
            <a:pPr marL="171450" indent="-171450">
              <a:buFont typeface="Arial"/>
              <a:buChar char="•"/>
            </a:pPr>
            <a:r>
              <a:rPr lang="fr-FR" b="0" i="0" u="none" strike="noStrike" kern="1200" dirty="0">
                <a:solidFill>
                  <a:schemeClr val="tx1"/>
                </a:solidFill>
                <a:effectLst/>
              </a:rPr>
              <a:t>Geef geen </a:t>
            </a:r>
            <a:r>
              <a:rPr lang="fr-FR" b="1" i="0" u="none" strike="noStrike" kern="1200" dirty="0">
                <a:solidFill>
                  <a:schemeClr val="tx1"/>
                </a:solidFill>
                <a:effectLst/>
              </a:rPr>
              <a:t>gevoelige of interne gegevens</a:t>
            </a:r>
            <a:r>
              <a:rPr lang="fr-FR" b="0" i="0" u="none" strike="noStrike" kern="1200" dirty="0">
                <a:solidFill>
                  <a:schemeClr val="tx1"/>
                </a:solidFill>
                <a:effectLst/>
              </a:rPr>
              <a:t> door.</a:t>
            </a:r>
            <a:r>
              <a:rPr dirty="0"/>
              <a:t> </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8</a:t>
            </a:fld>
            <a:endParaRPr lang="nl-BE"/>
          </a:p>
        </p:txBody>
      </p:sp>
    </p:spTree>
    <p:extLst>
      <p:ext uri="{BB962C8B-B14F-4D97-AF65-F5344CB8AC3E}">
        <p14:creationId xmlns:p14="http://schemas.microsoft.com/office/powerpoint/2010/main" val="3188678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i="0" u="none" strike="noStrike" kern="1200" dirty="0">
                <a:solidFill>
                  <a:schemeClr val="tx1"/>
                </a:solidFill>
                <a:effectLst/>
              </a:rPr>
              <a:t>Hoe reageren bij een aanval van</a:t>
            </a:r>
            <a:r>
              <a:rPr dirty="0"/>
              <a:t> </a:t>
            </a:r>
            <a:r>
              <a:rPr lang="fr-FR" b="1" i="0" u="none" strike="noStrike" kern="1200" dirty="0">
                <a:solidFill>
                  <a:schemeClr val="tx1"/>
                </a:solidFill>
                <a:effectLst/>
              </a:rPr>
              <a:t>social engineering</a:t>
            </a:r>
            <a:r>
              <a:rPr dirty="0"/>
              <a:t> </a:t>
            </a:r>
          </a:p>
          <a:p>
            <a:pPr marL="171450" indent="-171450">
              <a:buFont typeface="Arial"/>
              <a:buChar char="•"/>
            </a:pPr>
            <a:r>
              <a:rPr lang="fr-FR" dirty="0">
                <a:effectLst/>
              </a:rPr>
              <a:t>Waarschuw de </a:t>
            </a:r>
            <a:r>
              <a:rPr lang="fr-FR" b="1" dirty="0">
                <a:effectLst/>
              </a:rPr>
              <a:t>verantwoordelijke </a:t>
            </a:r>
            <a:r>
              <a:rPr lang="fr-FR" dirty="0">
                <a:effectLst/>
              </a:rPr>
              <a:t>binnen je onderneming.</a:t>
            </a:r>
          </a:p>
          <a:p>
            <a:pPr marL="171450" indent="-171450">
              <a:buFont typeface="Arial"/>
              <a:buChar char="•"/>
            </a:pPr>
            <a:r>
              <a:rPr lang="fr-FR" dirty="0">
                <a:effectLst/>
              </a:rPr>
              <a:t>Respecteer de </a:t>
            </a:r>
            <a:r>
              <a:rPr lang="fr-FR" b="1" dirty="0">
                <a:effectLst/>
              </a:rPr>
              <a:t>procedures</a:t>
            </a:r>
            <a:r>
              <a:rPr lang="fr-FR" dirty="0">
                <a:effectLst/>
              </a:rPr>
              <a:t> die gelden binnen de onderneming.</a:t>
            </a:r>
          </a:p>
          <a:p>
            <a:pPr marL="171450" indent="-171450">
              <a:buFont typeface="Arial"/>
              <a:buChar char="•"/>
            </a:pPr>
            <a:r>
              <a:rPr lang="fr-FR" dirty="0">
                <a:effectLst/>
              </a:rPr>
              <a:t>Contacteer de </a:t>
            </a:r>
            <a:r>
              <a:rPr lang="fr-FR" b="1" dirty="0">
                <a:effectLst/>
              </a:rPr>
              <a:t>bank</a:t>
            </a:r>
            <a:r>
              <a:rPr lang="fr-FR" dirty="0">
                <a:effectLst/>
              </a:rPr>
              <a:t> onmiddellijk om na te gaan of er geld verduisterd </a:t>
            </a:r>
            <a:r>
              <a:rPr lang="fr-FR" dirty="0" err="1">
                <a:effectLst/>
              </a:rPr>
              <a:t>werd</a:t>
            </a:r>
            <a:r>
              <a:rPr lang="fr-FR" dirty="0">
                <a:effectLst/>
              </a:rPr>
              <a:t>. </a:t>
            </a:r>
            <a:r>
              <a:rPr lang="fr-FR" dirty="0" err="1">
                <a:effectLst/>
              </a:rPr>
              <a:t>Contacteer</a:t>
            </a:r>
            <a:r>
              <a:rPr lang="fr-FR" dirty="0">
                <a:effectLst/>
              </a:rPr>
              <a:t> </a:t>
            </a:r>
            <a:r>
              <a:rPr lang="fr-FR" dirty="0" err="1">
                <a:effectLst/>
              </a:rPr>
              <a:t>ook</a:t>
            </a:r>
            <a:r>
              <a:rPr lang="fr-FR" dirty="0">
                <a:effectLst/>
              </a:rPr>
              <a:t> je </a:t>
            </a:r>
            <a:r>
              <a:rPr lang="fr-FR" dirty="0" err="1">
                <a:effectLst/>
              </a:rPr>
              <a:t>internetprovider</a:t>
            </a:r>
            <a:r>
              <a:rPr lang="fr-FR" dirty="0">
                <a:effectLst/>
              </a:rPr>
              <a:t>.</a:t>
            </a:r>
          </a:p>
          <a:p>
            <a:pPr marL="171450" indent="-171450">
              <a:buFont typeface="Arial"/>
              <a:buChar char="•"/>
            </a:pPr>
            <a:r>
              <a:rPr lang="fr-FR" dirty="0">
                <a:effectLst/>
              </a:rPr>
              <a:t>Wijzig je professionele en </a:t>
            </a:r>
            <a:r>
              <a:rPr lang="fr-FR" dirty="0" err="1">
                <a:effectLst/>
              </a:rPr>
              <a:t>privé</a:t>
            </a:r>
            <a:r>
              <a:rPr lang="fr-FR" b="1" dirty="0" err="1">
                <a:effectLst/>
              </a:rPr>
              <a:t>wachtwoorden</a:t>
            </a:r>
            <a:r>
              <a:rPr lang="fr-FR" dirty="0">
                <a:effectLst/>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9</a:t>
            </a:fld>
            <a:endParaRPr lang="nl-BE"/>
          </a:p>
        </p:txBody>
      </p:sp>
    </p:spTree>
    <p:extLst>
      <p:ext uri="{BB962C8B-B14F-4D97-AF65-F5344CB8AC3E}">
        <p14:creationId xmlns:p14="http://schemas.microsoft.com/office/powerpoint/2010/main" val="318867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Tree>
    <p:extLst>
      <p:ext uri="{BB962C8B-B14F-4D97-AF65-F5344CB8AC3E}">
        <p14:creationId xmlns:p14="http://schemas.microsoft.com/office/powerpoint/2010/main" val="283271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1"/>
            <a:ext cx="7162800" cy="3769590"/>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6" name="Espace réservé pour une image  6"/>
          <p:cNvSpPr>
            <a:spLocks noGrp="1"/>
          </p:cNvSpPr>
          <p:nvPr>
            <p:ph type="pic" sz="quarter" idx="11" hasCustomPrompt="1"/>
          </p:nvPr>
        </p:nvSpPr>
        <p:spPr>
          <a:xfrm>
            <a:off x="3289976" y="6111394"/>
            <a:ext cx="2405782" cy="608062"/>
          </a:xfrm>
        </p:spPr>
        <p:txBody>
          <a:bodyPr/>
          <a:lstStyle>
            <a:lvl1pPr algn="ctr">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Ajoutez ici le logo de votre organisation</a:t>
            </a:r>
          </a:p>
        </p:txBody>
      </p:sp>
    </p:spTree>
    <p:extLst>
      <p:ext uri="{BB962C8B-B14F-4D97-AF65-F5344CB8AC3E}">
        <p14:creationId xmlns:p14="http://schemas.microsoft.com/office/powerpoint/2010/main" val="1926120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4" r:id="rId1"/>
    <p:sldLayoutId id="2147484126" r:id="rId2"/>
    <p:sldLayoutId id="2147484115" r:id="rId3"/>
    <p:sldLayoutId id="2147484125" r:id="rId4"/>
    <p:sldLayoutId id="2147484117" r:id="rId5"/>
    <p:sldLayoutId id="2147484124" r:id="rId6"/>
    <p:sldLayoutId id="2147484119" r:id="rId7"/>
    <p:sldLayoutId id="2147484127" r:id="rId8"/>
    <p:sldLayoutId id="2147484107" r:id="rId9"/>
    <p:sldLayoutId id="2147484108" r:id="rId10"/>
    <p:sldLayoutId id="2147484109" r:id="rId11"/>
    <p:sldLayoutId id="2147484110" r:id="rId12"/>
    <p:sldLayoutId id="2147484111" r:id="rId13"/>
    <p:sldLayoutId id="2147484112" r:id="rId14"/>
    <p:sldLayoutId id="2147484113" r:id="rId15"/>
    <p:sldLayoutId id="2147484120" r:id="rId16"/>
    <p:sldLayoutId id="2147484121" r:id="rId17"/>
    <p:sldLayoutId id="2147484122" r:id="rId18"/>
    <p:sldLayoutId id="2147484123"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eg"/><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eg"/><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www.youtube.com/watch?v=F7pYHN9iC9I"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lang="fr-FR" dirty="0">
                <a:solidFill>
                  <a:srgbClr val="EB5C4E"/>
                </a:solidFill>
              </a:rPr>
              <a:t>Laat je niet voor de gek houden</a:t>
            </a:r>
          </a:p>
          <a:p>
            <a:pPr>
              <a:spcBef>
                <a:spcPts val="1176"/>
              </a:spcBef>
            </a:pPr>
            <a:r>
              <a:rPr lang="fr-FR" sz="2000" b="0" dirty="0">
                <a:solidFill>
                  <a:srgbClr val="404040"/>
                </a:solidFill>
                <a:latin typeface="Calibri"/>
              </a:rPr>
              <a:t>Verijdel social engineering aanvallen</a:t>
            </a:r>
            <a:r>
              <a:rPr dirty="0"/>
              <a:t> </a:t>
            </a:r>
            <a:endParaRPr lang="nl-BE" sz="2000" b="0" dirty="0">
              <a:solidFill>
                <a:srgbClr val="404040"/>
              </a:solidFill>
              <a:latin typeface="Avenir Book"/>
              <a:cs typeface="Avenir Book"/>
            </a:endParaRPr>
          </a:p>
        </p:txBody>
      </p:sp>
      <p:sp>
        <p:nvSpPr>
          <p:cNvPr id="5" name="Espace réservé du texte 4"/>
          <p:cNvSpPr>
            <a:spLocks noGrp="1"/>
          </p:cNvSpPr>
          <p:nvPr>
            <p:ph type="body" sz="quarter" idx="14"/>
          </p:nvPr>
        </p:nvSpPr>
        <p:spPr/>
        <p:txBody>
          <a:bodyPr/>
          <a:lstStyle/>
          <a:p>
            <a:r>
              <a:rPr dirty="0"/>
              <a:t>Brussel, </a:t>
            </a:r>
            <a:r>
              <a:rPr lang="nl-BE" dirty="0"/>
              <a:t>mei </a:t>
            </a:r>
            <a:r>
              <a:rPr dirty="0"/>
              <a:t>20</a:t>
            </a:r>
            <a:r>
              <a:rPr lang="nl-BE" dirty="0"/>
              <a:t>20</a:t>
            </a:r>
          </a:p>
        </p:txBody>
      </p:sp>
      <p:sp>
        <p:nvSpPr>
          <p:cNvPr id="6" name="Espace réservé pour une image  5"/>
          <p:cNvSpPr>
            <a:spLocks noGrp="1"/>
          </p:cNvSpPr>
          <p:nvPr>
            <p:ph type="pic" sz="quarter" idx="15"/>
          </p:nvPr>
        </p:nvSpPr>
        <p:spPr/>
      </p:sp>
      <p:sp>
        <p:nvSpPr>
          <p:cNvPr id="7" name="ZoneTexte 6"/>
          <p:cNvSpPr txBox="1"/>
          <p:nvPr/>
        </p:nvSpPr>
        <p:spPr bwMode="auto">
          <a:xfrm>
            <a:off x="9382606" y="2501515"/>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fr-FR" sz="1400" dirty="0">
              <a:solidFill>
                <a:srgbClr val="E22567"/>
              </a:solidFill>
              <a:latin typeface="Avenir Book" charset="0"/>
            </a:endParaRPr>
          </a:p>
        </p:txBody>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10</a:t>
            </a:fld>
            <a:endParaRPr lang="nl-BE" altLang="en-US"/>
          </a:p>
        </p:txBody>
      </p:sp>
      <p:pic>
        <p:nvPicPr>
          <p:cNvPr id="5" name="Image 4" descr="phishing-01.jpeg"/>
          <p:cNvPicPr>
            <a:picLocks noChangeAspect="1"/>
          </p:cNvPicPr>
          <p:nvPr/>
        </p:nvPicPr>
        <p:blipFill rotWithShape="1">
          <a:blip r:embed="rId4">
            <a:extLst>
              <a:ext uri="{28A0092B-C50C-407E-A947-70E740481C1C}">
                <a14:useLocalDpi xmlns:a14="http://schemas.microsoft.com/office/drawing/2010/main" val="0"/>
              </a:ext>
            </a:extLst>
          </a:blip>
          <a:srcRect l="8837" t="10542" r="9615" b="31766"/>
          <a:stretch/>
        </p:blipFill>
        <p:spPr>
          <a:xfrm>
            <a:off x="4152063" y="1087946"/>
            <a:ext cx="4534737" cy="4502589"/>
          </a:xfrm>
          <a:prstGeom prst="rect">
            <a:avLst/>
          </a:prstGeom>
        </p:spPr>
      </p:pic>
      <p:sp>
        <p:nvSpPr>
          <p:cNvPr id="6" name="ZoneTexte 5"/>
          <p:cNvSpPr txBox="1"/>
          <p:nvPr/>
        </p:nvSpPr>
        <p:spPr bwMode="auto">
          <a:xfrm>
            <a:off x="817896" y="1289952"/>
            <a:ext cx="354049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Social engineering: praat erover!</a:t>
            </a:r>
            <a:endParaRPr lang="nl-BE" sz="2800" b="1" dirty="0">
              <a:solidFill>
                <a:srgbClr val="457A8C"/>
              </a:solidFill>
              <a:latin typeface="Avenir Heavy"/>
              <a:cs typeface="Avenir Heavy"/>
            </a:endParaRPr>
          </a:p>
        </p:txBody>
      </p:sp>
      <p:sp>
        <p:nvSpPr>
          <p:cNvPr id="7" name="ZoneTexte 6"/>
          <p:cNvSpPr txBox="1"/>
          <p:nvPr/>
        </p:nvSpPr>
        <p:spPr bwMode="auto">
          <a:xfrm>
            <a:off x="817897" y="2626464"/>
            <a:ext cx="2825591"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fr-FR" sz="2000" b="1" dirty="0">
                <a:solidFill>
                  <a:srgbClr val="457A8C"/>
                </a:solidFill>
                <a:latin typeface="Avenir Book" charset="0"/>
              </a:rPr>
              <a:t>Wat is jouw mening?</a:t>
            </a:r>
          </a:p>
          <a:p>
            <a:pPr eaLnBrk="1" hangingPunct="1">
              <a:spcBef>
                <a:spcPts val="600"/>
              </a:spcBef>
            </a:pPr>
            <a:r>
              <a:rPr lang="fr-FR" sz="2000" b="1" dirty="0">
                <a:solidFill>
                  <a:srgbClr val="457A8C"/>
                </a:solidFill>
                <a:latin typeface="Avenir Book" charset="0"/>
              </a:rPr>
              <a:t>Heb je opmerkingen?</a:t>
            </a:r>
          </a:p>
          <a:p>
            <a:pPr eaLnBrk="1" hangingPunct="1">
              <a:spcBef>
                <a:spcPts val="600"/>
              </a:spcBef>
            </a:pPr>
            <a:r>
              <a:rPr lang="fr-FR" sz="2000" b="1" dirty="0">
                <a:solidFill>
                  <a:srgbClr val="457A8C"/>
                </a:solidFill>
                <a:latin typeface="Avenir Book" charset="0"/>
              </a:rPr>
              <a:t>Wat heb je onthouden?</a:t>
            </a:r>
          </a:p>
          <a:p>
            <a:pPr eaLnBrk="1" hangingPunct="1">
              <a:spcBef>
                <a:spcPts val="600"/>
              </a:spcBef>
            </a:pPr>
            <a:r>
              <a:rPr lang="fr-FR" sz="2000" b="1" dirty="0">
                <a:solidFill>
                  <a:srgbClr val="457A8C"/>
                </a:solidFill>
                <a:latin typeface="Avenir Book" charset="0"/>
              </a:rPr>
              <a:t>Je eerste actie?</a:t>
            </a:r>
          </a:p>
        </p:txBody>
      </p:sp>
    </p:spTree>
    <p:extLst>
      <p:ext uri="{BB962C8B-B14F-4D97-AF65-F5344CB8AC3E}">
        <p14:creationId xmlns:p14="http://schemas.microsoft.com/office/powerpoint/2010/main" val="2361687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053619" y="3894790"/>
            <a:ext cx="2813050" cy="615633"/>
          </a:xfrm>
        </p:spPr>
        <p:txBody>
          <a:bodyPr/>
          <a:lstStyle/>
          <a:p>
            <a:r>
              <a:rPr dirty="0"/>
              <a:t>Een initiatief van </a:t>
            </a:r>
            <a:endParaRPr lang="nl-BE" dirty="0"/>
          </a:p>
          <a:p>
            <a:r>
              <a:rPr dirty="0"/>
              <a:t>de Cyber Security Coalition</a:t>
            </a:r>
            <a:endParaRPr lang="nl-BE" dirty="0"/>
          </a:p>
        </p:txBody>
      </p:sp>
      <p:sp>
        <p:nvSpPr>
          <p:cNvPr id="3" name="Espace réservé du texte 2"/>
          <p:cNvSpPr>
            <a:spLocks noGrp="1"/>
          </p:cNvSpPr>
          <p:nvPr>
            <p:ph type="body" sz="quarter" idx="11"/>
          </p:nvPr>
        </p:nvSpPr>
        <p:spPr>
          <a:xfrm>
            <a:off x="1053619" y="4556605"/>
            <a:ext cx="3787775" cy="992748"/>
          </a:xfrm>
        </p:spPr>
        <p:txBody>
          <a:bodyPr/>
          <a:lstStyle/>
          <a:p>
            <a:pPr eaLnBrk="1" hangingPunct="1">
              <a:spcBef>
                <a:spcPct val="0"/>
              </a:spcBef>
            </a:pPr>
            <a:r>
              <a:rPr lang="fr-FR" dirty="0" err="1"/>
              <a:t>Zijn</a:t>
            </a:r>
            <a:r>
              <a:rPr lang="fr-FR" dirty="0"/>
              <a:t> </a:t>
            </a:r>
            <a:r>
              <a:rPr lang="fr-FR" dirty="0" err="1"/>
              <a:t>doel</a:t>
            </a:r>
            <a:r>
              <a:rPr lang="fr-FR" dirty="0"/>
              <a:t>? De IT-</a:t>
            </a:r>
            <a:r>
              <a:rPr lang="fr-FR" dirty="0" err="1"/>
              <a:t>veiligheid</a:t>
            </a:r>
            <a:r>
              <a:rPr lang="fr-FR" dirty="0"/>
              <a:t> in </a:t>
            </a:r>
            <a:r>
              <a:rPr lang="fr-FR" dirty="0" err="1"/>
              <a:t>België</a:t>
            </a:r>
            <a:r>
              <a:rPr lang="fr-FR" dirty="0"/>
              <a:t> </a:t>
            </a:r>
            <a:r>
              <a:rPr lang="fr-FR" dirty="0" err="1"/>
              <a:t>opdrijven</a:t>
            </a:r>
            <a:r>
              <a:rPr lang="fr-FR" dirty="0"/>
              <a:t>. </a:t>
            </a:r>
            <a:r>
              <a:rPr lang="fr-FR" dirty="0" err="1"/>
              <a:t>Het</a:t>
            </a:r>
            <a:r>
              <a:rPr lang="fr-FR" dirty="0"/>
              <a:t> </a:t>
            </a:r>
            <a:r>
              <a:rPr lang="fr-FR" dirty="0" err="1"/>
              <a:t>brengt</a:t>
            </a:r>
            <a:r>
              <a:rPr lang="fr-FR" dirty="0"/>
              <a:t> experts </a:t>
            </a:r>
            <a:r>
              <a:rPr lang="fr-FR" dirty="0" err="1"/>
              <a:t>uit</a:t>
            </a:r>
            <a:r>
              <a:rPr lang="fr-FR" dirty="0"/>
              <a:t> de </a:t>
            </a:r>
            <a:r>
              <a:rPr lang="fr-FR" dirty="0" err="1"/>
              <a:t>academische</a:t>
            </a:r>
            <a:r>
              <a:rPr lang="fr-FR" dirty="0"/>
              <a:t> </a:t>
            </a:r>
            <a:r>
              <a:rPr lang="fr-FR" dirty="0" err="1"/>
              <a:t>wereld</a:t>
            </a:r>
            <a:r>
              <a:rPr lang="fr-FR" dirty="0"/>
              <a:t>, de </a:t>
            </a:r>
            <a:r>
              <a:rPr lang="fr-FR" dirty="0" err="1"/>
              <a:t>overheid</a:t>
            </a:r>
            <a:r>
              <a:rPr lang="fr-FR" dirty="0"/>
              <a:t> en </a:t>
            </a:r>
            <a:r>
              <a:rPr lang="fr-FR" dirty="0" err="1"/>
              <a:t>ondernemingen</a:t>
            </a:r>
            <a:r>
              <a:rPr lang="fr-FR" dirty="0"/>
              <a:t> </a:t>
            </a:r>
            <a:r>
              <a:rPr lang="fr-FR" dirty="0" err="1"/>
              <a:t>samen</a:t>
            </a:r>
            <a:r>
              <a:rPr lang="fr-FR" dirty="0"/>
              <a:t> om cyber-crime </a:t>
            </a:r>
            <a:r>
              <a:rPr lang="fr-FR" dirty="0" err="1"/>
              <a:t>beter</a:t>
            </a:r>
            <a:r>
              <a:rPr lang="fr-FR" dirty="0"/>
              <a:t> te </a:t>
            </a:r>
            <a:r>
              <a:rPr lang="fr-FR"/>
              <a:t>bestrijden</a:t>
            </a:r>
            <a:r>
              <a:t>.</a:t>
            </a:r>
            <a:endParaRPr lang="nl-BE" altLang="en-US" dirty="0"/>
          </a:p>
        </p:txBody>
      </p:sp>
      <p:sp>
        <p:nvSpPr>
          <p:cNvPr id="4" name="Espace réservé du texte 3"/>
          <p:cNvSpPr>
            <a:spLocks noGrp="1"/>
          </p:cNvSpPr>
          <p:nvPr>
            <p:ph type="body" sz="quarter" idx="12"/>
          </p:nvPr>
        </p:nvSpPr>
        <p:spPr/>
        <p:txBody>
          <a:bodyPr/>
          <a:lstStyle/>
          <a:p>
            <a:pPr eaLnBrk="1" hangingPunct="1">
              <a:spcBef>
                <a:spcPct val="0"/>
              </a:spcBef>
            </a:pPr>
            <a:r>
              <a:rPr lang="en-US" altLang="en-US" dirty="0"/>
              <a:t>www.cybersecuritycoalition.be</a:t>
            </a:r>
            <a:endParaRPr lang="nl-BE" altLang="en-US" dirty="0"/>
          </a:p>
        </p:txBody>
      </p:sp>
      <p:sp>
        <p:nvSpPr>
          <p:cNvPr id="9" name="Espace réservé pour une image  8"/>
          <p:cNvSpPr>
            <a:spLocks noGrp="1"/>
          </p:cNvSpPr>
          <p:nvPr>
            <p:ph type="pic" sz="quarter" idx="13"/>
          </p:nvPr>
        </p:nvSpPr>
        <p:spPr/>
      </p:sp>
      <p:sp>
        <p:nvSpPr>
          <p:cNvPr id="8" name="Espace réservé du texte 7"/>
          <p:cNvSpPr>
            <a:spLocks noGrp="1"/>
          </p:cNvSpPr>
          <p:nvPr>
            <p:ph type="body" sz="quarter" idx="14"/>
          </p:nvPr>
        </p:nvSpPr>
        <p:spPr/>
        <p:txBody>
          <a:bodyPr/>
          <a:lstStyle/>
          <a:p>
            <a:r>
              <a:rPr lang="fr-FR" sz="1000" dirty="0"/>
              <a:t> Alle rechten voorbehouden © 2020 Cyber Security Coalition</a:t>
            </a:r>
            <a:endParaRPr lang="nl-BE" sz="1000" dirty="0"/>
          </a:p>
        </p:txBody>
      </p:sp>
      <p:pic>
        <p:nvPicPr>
          <p:cNvPr id="6" name="Image 5" descr="phishing-01.jpeg"/>
          <p:cNvPicPr>
            <a:picLocks noChangeAspect="1"/>
          </p:cNvPicPr>
          <p:nvPr/>
        </p:nvPicPr>
        <p:blipFill rotWithShape="1">
          <a:blip r:embed="rId3">
            <a:alphaModFix/>
            <a:extLst>
              <a:ext uri="{28A0092B-C50C-407E-A947-70E740481C1C}">
                <a14:useLocalDpi xmlns:a14="http://schemas.microsoft.com/office/drawing/2010/main" val="0"/>
              </a:ext>
            </a:extLst>
          </a:blip>
          <a:srcRect l="7173" t="9043" r="6036" b="29252"/>
          <a:stretch/>
        </p:blipFill>
        <p:spPr>
          <a:xfrm>
            <a:off x="5503333" y="2046909"/>
            <a:ext cx="3332788" cy="3325575"/>
          </a:xfrm>
          <a:prstGeom prst="rect">
            <a:avLst/>
          </a:prstGeom>
        </p:spPr>
      </p:pic>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Heavy"/>
              </a:rPr>
              <a:t>Nieuw bericht [VERTROUWELIJK!]</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lvl="0" indent="0">
              <a:buNone/>
            </a:pPr>
            <a:r>
              <a:rPr lang="fr-FR" sz="1600" dirty="0"/>
              <a:t>Je wordt gecontacteerd door je baas die je meedeelt dat de overheid onderzoek voert naar mogelijke fiscale fraude. Er moet snel en in alle vertrouwelijkheid 60.000 euro overgemaakt worden. Vleierij en intimidatie: je gesprekspartner heeft het over je lovenswaardige carrière, je </a:t>
            </a:r>
            <a:r>
              <a:rPr lang="fr-FR" sz="1600" dirty="0" err="1"/>
              <a:t>doorgroeimogelijkheden</a:t>
            </a:r>
            <a:r>
              <a:rPr lang="fr-FR" sz="1600" i="1" dirty="0"/>
              <a:t>…</a:t>
            </a:r>
            <a:r>
              <a:rPr lang="fr-FR" sz="1600" dirty="0"/>
              <a:t> en over je kinderen. Zonder jouw medewerking zullen de gevolgen niet te </a:t>
            </a:r>
            <a:r>
              <a:rPr lang="fr-FR" sz="1600" dirty="0" err="1"/>
              <a:t>overzien</a:t>
            </a:r>
            <a:r>
              <a:rPr lang="fr-FR" sz="1600" dirty="0"/>
              <a:t> </a:t>
            </a:r>
            <a:r>
              <a:rPr lang="fr-FR" sz="1600" dirty="0" err="1"/>
              <a:t>zijn</a:t>
            </a:r>
            <a:r>
              <a:rPr lang="fr-FR" sz="1600" i="1" dirty="0"/>
              <a:t>…</a:t>
            </a:r>
            <a:endParaRPr lang="nl-BE" sz="1600" dirty="0"/>
          </a:p>
          <a:p>
            <a:pPr marL="0" indent="0">
              <a:buNone/>
            </a:pPr>
            <a:endParaRPr lang="nl-BE" sz="1600" i="1" dirty="0"/>
          </a:p>
          <a:p>
            <a:pPr marL="0" indent="0">
              <a:buNone/>
            </a:pPr>
            <a:r>
              <a:rPr lang="fr-FR" sz="1600" i="1" dirty="0"/>
              <a:t>Tuin jij erin…?</a:t>
            </a: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2</a:t>
            </a:fld>
            <a:endParaRPr lang="nl-BE"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3</a:t>
            </a:fld>
            <a:endParaRPr lang="nl-BE" altLang="en-US"/>
          </a:p>
        </p:txBody>
      </p:sp>
      <p:pic>
        <p:nvPicPr>
          <p:cNvPr id="5" name="Image 4" descr="phishing-01.jpeg"/>
          <p:cNvPicPr>
            <a:picLocks noChangeAspect="1"/>
          </p:cNvPicPr>
          <p:nvPr/>
        </p:nvPicPr>
        <p:blipFill rotWithShape="1">
          <a:blip r:embed="rId4">
            <a:extLst>
              <a:ext uri="{28A0092B-C50C-407E-A947-70E740481C1C}">
                <a14:useLocalDpi xmlns:a14="http://schemas.microsoft.com/office/drawing/2010/main" val="0"/>
              </a:ext>
            </a:extLst>
          </a:blip>
          <a:srcRect l="8837" t="10542" r="9615" b="31766"/>
          <a:stretch/>
        </p:blipFill>
        <p:spPr>
          <a:xfrm>
            <a:off x="3274949" y="812899"/>
            <a:ext cx="5411851" cy="5373485"/>
          </a:xfrm>
          <a:prstGeom prst="rect">
            <a:avLst/>
          </a:prstGeom>
        </p:spPr>
      </p:pic>
      <p:sp>
        <p:nvSpPr>
          <p:cNvPr id="8" name="ZoneTexte 7"/>
          <p:cNvSpPr txBox="1"/>
          <p:nvPr/>
        </p:nvSpPr>
        <p:spPr bwMode="auto">
          <a:xfrm>
            <a:off x="817897" y="812899"/>
            <a:ext cx="263048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Met zijn vleierij licht een fraudeur je op voor je het weet!</a:t>
            </a:r>
            <a:endParaRPr lang="nl-BE" sz="2800" b="1" dirty="0">
              <a:solidFill>
                <a:srgbClr val="457A8C"/>
              </a:solidFill>
              <a:latin typeface="Avenir Heavy"/>
              <a:cs typeface="Avenir Heavy"/>
            </a:endParaRPr>
          </a:p>
        </p:txBody>
      </p:sp>
    </p:spTree>
    <p:extLst>
      <p:ext uri="{BB962C8B-B14F-4D97-AF65-F5344CB8AC3E}">
        <p14:creationId xmlns:p14="http://schemas.microsoft.com/office/powerpoint/2010/main" val="71682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Social engineering...</a:t>
            </a:r>
            <a:r>
              <a:t/>
            </a:r>
            <a:br/>
            <a:r>
              <a:rPr lang="fr-FR" b="0" dirty="0">
                <a:latin typeface="Avenir Heavy"/>
              </a:rPr>
              <a:t>wasda? </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Social engineering:</a:t>
            </a:r>
            <a:endParaRPr lang="nl-BE" b="0" dirty="0">
              <a:solidFill>
                <a:srgbClr val="404040"/>
              </a:solidFill>
              <a:latin typeface="Avenir Heavy"/>
              <a:cs typeface="Avenir Heavy"/>
            </a:endParaRPr>
          </a:p>
          <a:p>
            <a:r>
              <a:rPr lang="fr-FR" dirty="0">
                <a:solidFill>
                  <a:srgbClr val="404040"/>
                </a:solidFill>
              </a:rPr>
              <a:t>Psychologische manipulatie</a:t>
            </a:r>
          </a:p>
          <a:p>
            <a:r>
              <a:rPr lang="fr-FR" dirty="0">
                <a:solidFill>
                  <a:srgbClr val="404040"/>
                </a:solidFill>
              </a:rPr>
              <a:t>Persoonlijke sfeer</a:t>
            </a:r>
          </a:p>
          <a:p>
            <a:r>
              <a:rPr lang="fr-FR" dirty="0">
                <a:solidFill>
                  <a:srgbClr val="404040"/>
                </a:solidFill>
              </a:rPr>
              <a:t>Aannemen van andere identiteit</a:t>
            </a:r>
          </a:p>
          <a:p>
            <a:r>
              <a:rPr lang="fr-FR" dirty="0">
                <a:solidFill>
                  <a:srgbClr val="404040"/>
                </a:solidFill>
              </a:rPr>
              <a:t>E-mail, </a:t>
            </a:r>
            <a:r>
              <a:rPr lang="fr-FR" dirty="0" err="1">
                <a:solidFill>
                  <a:srgbClr val="404040"/>
                </a:solidFill>
              </a:rPr>
              <a:t>telefoon</a:t>
            </a:r>
            <a:r>
              <a:rPr lang="fr-FR" dirty="0">
                <a:solidFill>
                  <a:srgbClr val="404040"/>
                </a:solidFill>
              </a:rPr>
              <a:t>, social media</a:t>
            </a:r>
          </a:p>
          <a:p>
            <a:endParaRPr lang="nl-BE" sz="1050" dirty="0">
              <a:solidFill>
                <a:srgbClr val="404040"/>
              </a:solidFill>
            </a:endParaRPr>
          </a:p>
          <a:p>
            <a:pPr marL="0" indent="0">
              <a:spcAft>
                <a:spcPts val="600"/>
              </a:spcAft>
              <a:buNone/>
            </a:pPr>
            <a:r>
              <a:rPr lang="fr-FR" dirty="0">
                <a:solidFill>
                  <a:srgbClr val="404040"/>
                </a:solidFill>
                <a:latin typeface="Avenir Heavy"/>
              </a:rPr>
              <a:t>Doel:</a:t>
            </a:r>
          </a:p>
          <a:p>
            <a:r>
              <a:rPr lang="fr-FR" dirty="0">
                <a:solidFill>
                  <a:srgbClr val="404040"/>
                </a:solidFill>
              </a:rPr>
              <a:t>Persoonlijke informatie</a:t>
            </a:r>
            <a:endParaRPr lang="nl-BE" dirty="0">
              <a:solidFill>
                <a:srgbClr val="404040"/>
              </a:solidFill>
            </a:endParaRPr>
          </a:p>
          <a:p>
            <a:r>
              <a:rPr lang="fr-FR" dirty="0">
                <a:solidFill>
                  <a:srgbClr val="404040"/>
                </a:solidFill>
              </a:rPr>
              <a:t>Gevoelige gegevens van de onderneming</a:t>
            </a:r>
          </a:p>
          <a:p>
            <a:r>
              <a:rPr lang="fr-FR" dirty="0">
                <a:solidFill>
                  <a:srgbClr val="404040"/>
                </a:solidFill>
              </a:rPr>
              <a:t>Geldtransfer</a:t>
            </a:r>
            <a:endParaRPr lang="nl-BE" dirty="0">
              <a:solidFill>
                <a:srgbClr val="404040"/>
              </a:solidFill>
            </a:endParaRPr>
          </a:p>
          <a:p>
            <a:endParaRPr lang="nl-BE" sz="900" dirty="0">
              <a:solidFill>
                <a:srgbClr val="404040"/>
              </a:solidFill>
            </a:endParaRPr>
          </a:p>
          <a:p>
            <a:pPr marL="0" indent="0">
              <a:spcAft>
                <a:spcPts val="600"/>
              </a:spcAft>
              <a:buNone/>
            </a:pPr>
            <a:r>
              <a:rPr lang="fr-FR" dirty="0" err="1">
                <a:solidFill>
                  <a:srgbClr val="404040"/>
                </a:solidFill>
                <a:latin typeface="Avenir Heavy"/>
              </a:rPr>
              <a:t>Hoe</a:t>
            </a:r>
            <a:r>
              <a:rPr lang="fr-FR" dirty="0">
                <a:solidFill>
                  <a:srgbClr val="404040"/>
                </a:solidFill>
                <a:latin typeface="Avenir Heavy"/>
              </a:rPr>
              <a:t>? </a:t>
            </a:r>
          </a:p>
          <a:p>
            <a:pPr>
              <a:buFont typeface="Arial"/>
              <a:buChar char="•"/>
            </a:pPr>
            <a:r>
              <a:rPr lang="fr-FR" dirty="0">
                <a:solidFill>
                  <a:srgbClr val="404040"/>
                </a:solidFill>
              </a:rPr>
              <a:t>Verzamelen van informatie</a:t>
            </a:r>
          </a:p>
          <a:p>
            <a:pPr>
              <a:buFont typeface="Arial"/>
              <a:buChar char="•"/>
            </a:pPr>
            <a:r>
              <a:rPr lang="fr-FR" dirty="0" err="1">
                <a:solidFill>
                  <a:srgbClr val="404040"/>
                </a:solidFill>
              </a:rPr>
              <a:t>Geloofwaardig</a:t>
            </a:r>
            <a:r>
              <a:rPr lang="fr-FR" dirty="0">
                <a:solidFill>
                  <a:srgbClr val="404040"/>
                </a:solidFill>
              </a:rPr>
              <a:t> scenario</a:t>
            </a:r>
          </a:p>
          <a:p>
            <a:pPr>
              <a:buFont typeface="Arial"/>
              <a:buChar char="•"/>
            </a:pPr>
            <a:r>
              <a:rPr lang="fr-FR" dirty="0">
                <a:solidFill>
                  <a:srgbClr val="404040"/>
                </a:solidFill>
              </a:rPr>
              <a:t>Onderzoek, controle, </a:t>
            </a:r>
            <a:r>
              <a:rPr lang="fr-FR" dirty="0" err="1">
                <a:solidFill>
                  <a:srgbClr val="404040"/>
                </a:solidFill>
              </a:rPr>
              <a:t>operatie</a:t>
            </a:r>
            <a:r>
              <a:rPr lang="fr-FR" dirty="0">
                <a:solidFill>
                  <a:srgbClr val="404040"/>
                </a:solidFill>
              </a:rPr>
              <a:t>: </a:t>
            </a:r>
            <a:r>
              <a:rPr lang="fr-FR" dirty="0" err="1">
                <a:solidFill>
                  <a:srgbClr val="404040"/>
                </a:solidFill>
              </a:rPr>
              <a:t>dringend</a:t>
            </a:r>
            <a:r>
              <a:rPr lang="fr-FR" dirty="0">
                <a:solidFill>
                  <a:srgbClr val="404040"/>
                </a:solidFill>
              </a:rPr>
              <a:t>!</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4</a:t>
            </a:fld>
            <a:endParaRPr lang="nl-BE" altLang="en-US" dirty="0"/>
          </a:p>
        </p:txBody>
      </p:sp>
      <p:sp>
        <p:nvSpPr>
          <p:cNvPr id="7" name="ZoneTexte 6"/>
          <p:cNvSpPr txBox="1"/>
          <p:nvPr/>
        </p:nvSpPr>
        <p:spPr bwMode="auto">
          <a:xfrm>
            <a:off x="817897" y="812899"/>
            <a:ext cx="2630487"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Social engineering</a:t>
            </a:r>
            <a:endParaRPr lang="nl-BE" sz="2800" b="1" dirty="0">
              <a:solidFill>
                <a:srgbClr val="457A8C"/>
              </a:solidFill>
              <a:latin typeface="Avenir Heavy"/>
              <a:cs typeface="Avenir Heavy"/>
            </a:endParaRPr>
          </a:p>
          <a:p>
            <a:pPr eaLnBrk="1" hangingPunct="1">
              <a:spcBef>
                <a:spcPts val="600"/>
              </a:spcBef>
            </a:pPr>
            <a:r>
              <a:rPr lang="fr-FR" sz="2000" b="1" dirty="0">
                <a:solidFill>
                  <a:srgbClr val="457A8C"/>
                </a:solidFill>
                <a:latin typeface="Avenir Book" charset="0"/>
              </a:rPr>
              <a:t>is een heel gesmeerde en </a:t>
            </a:r>
            <a:r>
              <a:rPr lang="fr-FR" sz="2000" b="1" dirty="0" err="1">
                <a:solidFill>
                  <a:srgbClr val="457A8C"/>
                </a:solidFill>
                <a:latin typeface="Avenir Book" charset="0"/>
              </a:rPr>
              <a:t>zeer</a:t>
            </a:r>
            <a:r>
              <a:rPr lang="fr-FR" sz="2000" b="1" dirty="0">
                <a:solidFill>
                  <a:srgbClr val="457A8C"/>
                </a:solidFill>
                <a:latin typeface="Avenir Book" charset="0"/>
              </a:rPr>
              <a:t> </a:t>
            </a:r>
            <a:r>
              <a:rPr lang="fr-FR" sz="2000" b="1" dirty="0" err="1">
                <a:solidFill>
                  <a:srgbClr val="457A8C"/>
                </a:solidFill>
                <a:latin typeface="Avenir Book" charset="0"/>
              </a:rPr>
              <a:t>opdringerige</a:t>
            </a:r>
            <a:r>
              <a:rPr lang="fr-FR" sz="2000" b="1" dirty="0">
                <a:solidFill>
                  <a:srgbClr val="457A8C"/>
                </a:solidFill>
                <a:latin typeface="Avenir Book" charset="0"/>
              </a:rPr>
              <a:t> </a:t>
            </a:r>
            <a:r>
              <a:rPr lang="fr-FR" sz="2000" b="1" dirty="0" err="1">
                <a:solidFill>
                  <a:srgbClr val="457A8C"/>
                </a:solidFill>
                <a:latin typeface="Avenir Book" charset="0"/>
              </a:rPr>
              <a:t>techniek</a:t>
            </a:r>
            <a:r>
              <a:rPr lang="fr-FR"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0" dirty="0">
                <a:latin typeface="Avenir Heavy"/>
              </a:rPr>
              <a:t>Cijfers liegen niet…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De cijfers:</a:t>
            </a:r>
            <a:endParaRPr lang="nl-BE" b="0" dirty="0">
              <a:solidFill>
                <a:srgbClr val="404040"/>
              </a:solidFill>
              <a:latin typeface="Avenir Heavy"/>
              <a:cs typeface="Avenir Heavy"/>
            </a:endParaRPr>
          </a:p>
          <a:p>
            <a:r>
              <a:rPr lang="fr-FR" dirty="0">
                <a:solidFill>
                  <a:schemeClr val="tx1">
                    <a:lumMod val="75000"/>
                    <a:lumOff val="25000"/>
                  </a:schemeClr>
                </a:solidFill>
              </a:rPr>
              <a:t>70 miljoen euro voor een Belgische bank (CEO-fraude)</a:t>
            </a:r>
          </a:p>
          <a:p>
            <a:r>
              <a:rPr lang="fr-BE" dirty="0">
                <a:solidFill>
                  <a:schemeClr val="tx1">
                    <a:lumMod val="75000"/>
                    <a:lumOff val="25000"/>
                  </a:schemeClr>
                </a:solidFill>
              </a:rPr>
              <a:t>Meer dan 10 miljard euro op </a:t>
            </a:r>
            <a:r>
              <a:rPr lang="fr-BE" dirty="0" err="1">
                <a:solidFill>
                  <a:schemeClr val="tx1">
                    <a:lumMod val="75000"/>
                    <a:lumOff val="25000"/>
                  </a:schemeClr>
                </a:solidFill>
              </a:rPr>
              <a:t>wereldschaal</a:t>
            </a:r>
            <a:r>
              <a:rPr lang="fr-BE" dirty="0">
                <a:solidFill>
                  <a:schemeClr val="tx1">
                    <a:lumMod val="75000"/>
                    <a:lumOff val="25000"/>
                  </a:schemeClr>
                </a:solidFill>
              </a:rPr>
              <a:t> (2018)</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5</a:t>
            </a:fld>
            <a:endParaRPr lang="nl-BE" altLang="en-US" dirty="0"/>
          </a:p>
        </p:txBody>
      </p:sp>
      <p:sp>
        <p:nvSpPr>
          <p:cNvPr id="8" name="ZoneTexte 7"/>
          <p:cNvSpPr txBox="1"/>
          <p:nvPr/>
        </p:nvSpPr>
        <p:spPr bwMode="auto">
          <a:xfrm>
            <a:off x="817897" y="812899"/>
            <a:ext cx="2630487"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1 Belgische onderneming op 2</a:t>
            </a:r>
            <a:endParaRPr lang="nl-BE" sz="2800" b="1" dirty="0">
              <a:solidFill>
                <a:srgbClr val="457A8C"/>
              </a:solidFill>
              <a:latin typeface="Avenir Heavy"/>
              <a:cs typeface="Avenir Heavy"/>
            </a:endParaRPr>
          </a:p>
          <a:p>
            <a:pPr eaLnBrk="1" hangingPunct="1">
              <a:spcBef>
                <a:spcPts val="600"/>
              </a:spcBef>
            </a:pPr>
            <a:r>
              <a:rPr lang="fr-FR" sz="2000" b="1" dirty="0">
                <a:solidFill>
                  <a:srgbClr val="457A8C"/>
                </a:solidFill>
                <a:latin typeface="Avenir Book" charset="0"/>
              </a:rPr>
              <a:t>wordt vandaag geconfronteerd met </a:t>
            </a:r>
            <a:r>
              <a:rPr lang="fr-FR" sz="2000" b="1" dirty="0" err="1">
                <a:solidFill>
                  <a:srgbClr val="457A8C"/>
                </a:solidFill>
                <a:latin typeface="Avenir Book" charset="0"/>
              </a:rPr>
              <a:t>cybercriminaliteit</a:t>
            </a:r>
            <a:r>
              <a:rPr lang="fr-FR"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Medium"/>
              </a:rPr>
              <a:t>Kijk hoe het gebeurt!</a:t>
            </a:r>
            <a:endParaRPr lang="nl-BE" b="0" dirty="0">
              <a:latin typeface="Avenir Medium"/>
              <a:cs typeface="Avenir Medium"/>
            </a:endParaRPr>
          </a:p>
        </p:txBody>
      </p:sp>
      <p:sp>
        <p:nvSpPr>
          <p:cNvPr id="3" name="Espace réservé du contenu 2"/>
          <p:cNvSpPr>
            <a:spLocks noGrp="1"/>
          </p:cNvSpPr>
          <p:nvPr>
            <p:ph idx="1"/>
          </p:nvPr>
        </p:nvSpPr>
        <p:spPr/>
        <p:txBody>
          <a:bodyPr/>
          <a:lstStyle/>
          <a:p>
            <a:pPr marL="0" indent="0" algn="ctr">
              <a:buNone/>
            </a:pPr>
            <a:r>
              <a:rPr dirty="0"/>
              <a:t>Weet je wat men allemaal over jou te weten kan komen aan de hand van de informatie die je online verspreidt? </a:t>
            </a:r>
            <a:endParaRPr lang="nl-BE"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6</a:t>
            </a:fld>
            <a:endParaRPr lang="nl-BE" altLang="en-US" dirty="0"/>
          </a:p>
        </p:txBody>
      </p:sp>
      <p:sp>
        <p:nvSpPr>
          <p:cNvPr id="6" name="ZoneTexte 5">
            <a:hlinkClick r:id="rId3"/>
          </p:cNvPr>
          <p:cNvSpPr txBox="1"/>
          <p:nvPr/>
        </p:nvSpPr>
        <p:spPr bwMode="auto">
          <a:xfrm>
            <a:off x="3398690" y="3175872"/>
            <a:ext cx="2347254" cy="506256"/>
          </a:xfrm>
          <a:prstGeom prst="rect">
            <a:avLst/>
          </a:prstGeom>
          <a:solidFill>
            <a:srgbClr val="EB5C4E"/>
          </a:solidFill>
          <a:ln>
            <a:noFill/>
          </a:ln>
          <a:extLst/>
        </p:spPr>
        <p:txBody>
          <a:bodyPr wrap="square" lIns="144000" tIns="144000" rIns="144000" bIns="144000" rtlCol="0" anchor="ctr" anchorCtr="0">
            <a:spAutoFit/>
          </a:bodyPr>
          <a:lstStyle/>
          <a:p>
            <a:pPr algn="ctr" eaLnBrk="1" hangingPunct="1">
              <a:spcBef>
                <a:spcPct val="0"/>
              </a:spcBef>
              <a:buFontTx/>
              <a:buNone/>
            </a:pPr>
            <a:r>
              <a:rPr lang="fr-FR" sz="1400" dirty="0" err="1">
                <a:solidFill>
                  <a:schemeClr val="bg1"/>
                </a:solidFill>
                <a:latin typeface="Avenir Heavy"/>
              </a:rPr>
              <a:t>Bekijk</a:t>
            </a:r>
            <a:r>
              <a:rPr lang="fr-FR" sz="1400" dirty="0">
                <a:solidFill>
                  <a:schemeClr val="bg1"/>
                </a:solidFill>
                <a:latin typeface="Avenir Heavy"/>
              </a:rPr>
              <a:t> de video</a:t>
            </a:r>
            <a:endParaRPr lang="nl-BE" sz="1400" dirty="0">
              <a:solidFill>
                <a:schemeClr val="bg1"/>
              </a:solidFill>
              <a:latin typeface="Avenir Heavy"/>
              <a:cs typeface="Avenir Heavy"/>
            </a:endParaRPr>
          </a:p>
        </p:txBody>
      </p:sp>
    </p:spTree>
    <p:extLst>
      <p:ext uri="{BB962C8B-B14F-4D97-AF65-F5344CB8AC3E}">
        <p14:creationId xmlns:p14="http://schemas.microsoft.com/office/powerpoint/2010/main" val="388217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fr-FR" b="0" dirty="0">
                <a:latin typeface="Avenir Heavy"/>
              </a:rPr>
              <a:t>Hoe ontmasker je</a:t>
            </a:r>
            <a:r>
              <a:t/>
            </a:r>
            <a:br/>
            <a:r>
              <a:rPr dirty="0"/>
              <a:t> </a:t>
            </a:r>
            <a:r>
              <a:rPr lang="fr-FR" b="0" dirty="0">
                <a:latin typeface="Avenir Heavy"/>
              </a:rPr>
              <a:t>social engineering?</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De signalen:</a:t>
            </a:r>
          </a:p>
          <a:p>
            <a:r>
              <a:rPr lang="fr-FR" b="0" dirty="0">
                <a:solidFill>
                  <a:srgbClr val="404040"/>
                </a:solidFill>
              </a:rPr>
              <a:t>Onbekende gesprekspartner</a:t>
            </a:r>
          </a:p>
          <a:p>
            <a:r>
              <a:rPr lang="fr-FR" b="0" dirty="0" err="1">
                <a:solidFill>
                  <a:srgbClr val="404040"/>
                </a:solidFill>
              </a:rPr>
              <a:t>Kritieke</a:t>
            </a:r>
            <a:r>
              <a:rPr lang="fr-FR" b="0" dirty="0">
                <a:solidFill>
                  <a:srgbClr val="404040"/>
                </a:solidFill>
              </a:rPr>
              <a:t> </a:t>
            </a:r>
            <a:r>
              <a:rPr lang="fr-FR" b="0" dirty="0" err="1">
                <a:solidFill>
                  <a:srgbClr val="404040"/>
                </a:solidFill>
              </a:rPr>
              <a:t>situatie</a:t>
            </a:r>
            <a:r>
              <a:rPr lang="fr-FR" b="0" dirty="0">
                <a:solidFill>
                  <a:srgbClr val="404040"/>
                </a:solidFill>
              </a:rPr>
              <a:t> (Covid-19)</a:t>
            </a:r>
          </a:p>
          <a:p>
            <a:r>
              <a:rPr lang="fr-FR" b="0" dirty="0">
                <a:solidFill>
                  <a:srgbClr val="404040"/>
                </a:solidFill>
              </a:rPr>
              <a:t>Ongelooflijke aanbieding</a:t>
            </a:r>
          </a:p>
          <a:p>
            <a:r>
              <a:rPr lang="fr-FR" b="0" dirty="0">
                <a:solidFill>
                  <a:srgbClr val="404040"/>
                </a:solidFill>
              </a:rPr>
              <a:t>Dringend, geheim</a:t>
            </a:r>
          </a:p>
          <a:p>
            <a:r>
              <a:rPr lang="fr-FR" b="0" dirty="0">
                <a:solidFill>
                  <a:srgbClr val="404040"/>
                </a:solidFill>
              </a:rPr>
              <a:t>Intimidatie, vleierij </a:t>
            </a: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7</a:t>
            </a:fld>
            <a:endParaRPr lang="nl-BE" altLang="en-US" dirty="0"/>
          </a:p>
        </p:txBody>
      </p:sp>
      <p:sp>
        <p:nvSpPr>
          <p:cNvPr id="11" name="ZoneTexte 10"/>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Blijf </a:t>
            </a:r>
          </a:p>
          <a:p>
            <a:pPr eaLnBrk="1" hangingPunct="1"/>
            <a:r>
              <a:rPr lang="fr-FR" sz="2800" b="1" dirty="0">
                <a:solidFill>
                  <a:srgbClr val="457A8C"/>
                </a:solidFill>
                <a:latin typeface="Avenir Heavy"/>
              </a:rPr>
              <a:t>op je </a:t>
            </a:r>
            <a:r>
              <a:rPr lang="fr-FR" sz="2800" b="1" dirty="0" err="1">
                <a:solidFill>
                  <a:srgbClr val="457A8C"/>
                </a:solidFill>
                <a:latin typeface="Avenir Heavy"/>
              </a:rPr>
              <a:t>hoede</a:t>
            </a:r>
            <a:endParaRPr lang="fr-FR" sz="2800" b="1" dirty="0">
              <a:solidFill>
                <a:srgbClr val="457A8C"/>
              </a:solidFill>
              <a:latin typeface="Avenir Heavy"/>
            </a:endParaRPr>
          </a:p>
          <a:p>
            <a:pPr eaLnBrk="1" hangingPunct="1">
              <a:spcBef>
                <a:spcPts val="600"/>
              </a:spcBef>
            </a:pPr>
            <a:r>
              <a:rPr lang="fr-FR" sz="2000" b="1" dirty="0">
                <a:solidFill>
                  <a:srgbClr val="457A8C"/>
                </a:solidFill>
                <a:latin typeface="Avenir Book" charset="0"/>
              </a:rPr>
              <a:t>Gebruik je gezond verstand en je </a:t>
            </a:r>
            <a:r>
              <a:rPr lang="fr-FR" sz="2000" b="1" dirty="0" err="1">
                <a:solidFill>
                  <a:srgbClr val="457A8C"/>
                </a:solidFill>
                <a:latin typeface="Avenir Book" charset="0"/>
              </a:rPr>
              <a:t>kritische</a:t>
            </a:r>
            <a:r>
              <a:rPr lang="fr-FR" sz="2000" b="1" dirty="0">
                <a:solidFill>
                  <a:srgbClr val="457A8C"/>
                </a:solidFill>
                <a:latin typeface="Avenir Book" charset="0"/>
              </a:rPr>
              <a:t> </a:t>
            </a:r>
            <a:r>
              <a:rPr lang="fr-FR" sz="2000" b="1" dirty="0" err="1">
                <a:solidFill>
                  <a:srgbClr val="457A8C"/>
                </a:solidFill>
                <a:latin typeface="Avenir Book" charset="0"/>
              </a:rPr>
              <a:t>geest</a:t>
            </a:r>
            <a:endParaRPr lang="nl-BE"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Wat doe je tegen  </a:t>
            </a:r>
            <a:r>
              <a:t/>
            </a:r>
            <a:br/>
            <a:r>
              <a:rPr lang="fr-FR" b="0" dirty="0">
                <a:latin typeface="Avenir Heavy"/>
              </a:rPr>
              <a:t>social engineering?</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Goede reflexen:</a:t>
            </a:r>
          </a:p>
          <a:p>
            <a:r>
              <a:rPr lang="fr-FR" b="0" dirty="0">
                <a:solidFill>
                  <a:srgbClr val="404040"/>
                </a:solidFill>
              </a:rPr>
              <a:t>Geen gehaaste reactie</a:t>
            </a:r>
            <a:r>
              <a:rPr lang="en-US" b="0" dirty="0">
                <a:solidFill>
                  <a:srgbClr val="404040"/>
                </a:solidFill>
              </a:rPr>
              <a:t>	</a:t>
            </a:r>
          </a:p>
          <a:p>
            <a:r>
              <a:rPr lang="fr-FR" b="0" dirty="0" err="1">
                <a:solidFill>
                  <a:srgbClr val="404040"/>
                </a:solidFill>
              </a:rPr>
              <a:t>Controleer</a:t>
            </a:r>
            <a:r>
              <a:rPr lang="fr-FR" b="0" dirty="0">
                <a:solidFill>
                  <a:srgbClr val="404040"/>
                </a:solidFill>
              </a:rPr>
              <a:t> </a:t>
            </a:r>
            <a:r>
              <a:rPr lang="fr-FR" b="0" dirty="0" err="1">
                <a:solidFill>
                  <a:srgbClr val="404040"/>
                </a:solidFill>
              </a:rPr>
              <a:t>identiteit</a:t>
            </a:r>
            <a:r>
              <a:rPr lang="fr-FR" b="0" dirty="0"/>
              <a:t> </a:t>
            </a:r>
            <a:r>
              <a:rPr lang="fr-FR" b="0" dirty="0" err="1">
                <a:solidFill>
                  <a:srgbClr val="404040"/>
                </a:solidFill>
              </a:rPr>
              <a:t>gesprekspartner</a:t>
            </a:r>
            <a:endParaRPr lang="fr-FR" b="0" dirty="0">
              <a:solidFill>
                <a:srgbClr val="404040"/>
              </a:solidFill>
            </a:endParaRPr>
          </a:p>
          <a:p>
            <a:r>
              <a:rPr lang="fr-FR" b="0" dirty="0" err="1">
                <a:solidFill>
                  <a:srgbClr val="404040"/>
                </a:solidFill>
              </a:rPr>
              <a:t>Vraag</a:t>
            </a:r>
            <a:r>
              <a:rPr lang="fr-FR" b="0" dirty="0">
                <a:solidFill>
                  <a:srgbClr val="404040"/>
                </a:solidFill>
              </a:rPr>
              <a:t> </a:t>
            </a:r>
            <a:r>
              <a:rPr lang="fr-FR" b="0" dirty="0" err="1">
                <a:solidFill>
                  <a:srgbClr val="404040"/>
                </a:solidFill>
              </a:rPr>
              <a:t>door</a:t>
            </a:r>
            <a:r>
              <a:rPr lang="fr-FR" b="0" dirty="0">
                <a:solidFill>
                  <a:srgbClr val="404040"/>
                </a:solidFill>
              </a:rPr>
              <a:t> </a:t>
            </a:r>
            <a:r>
              <a:rPr lang="fr-FR" b="0" dirty="0" err="1">
                <a:solidFill>
                  <a:srgbClr val="404040"/>
                </a:solidFill>
              </a:rPr>
              <a:t>naar</a:t>
            </a:r>
            <a:r>
              <a:rPr lang="fr-FR" b="0" dirty="0">
                <a:solidFill>
                  <a:srgbClr val="404040"/>
                </a:solidFill>
              </a:rPr>
              <a:t> </a:t>
            </a:r>
            <a:r>
              <a:rPr lang="fr-FR" b="0" dirty="0" err="1"/>
              <a:t>d</a:t>
            </a:r>
            <a:r>
              <a:rPr lang="fr-FR" b="0" dirty="0" err="1">
                <a:solidFill>
                  <a:srgbClr val="404040"/>
                </a:solidFill>
              </a:rPr>
              <a:t>uidelijke</a:t>
            </a:r>
            <a:r>
              <a:rPr lang="fr-FR" b="0" dirty="0">
                <a:solidFill>
                  <a:srgbClr val="404040"/>
                </a:solidFill>
              </a:rPr>
              <a:t> informatie</a:t>
            </a:r>
          </a:p>
          <a:p>
            <a:r>
              <a:rPr lang="fr-FR" b="0" dirty="0" err="1">
                <a:solidFill>
                  <a:srgbClr val="404040"/>
                </a:solidFill>
              </a:rPr>
              <a:t>Voer</a:t>
            </a:r>
            <a:r>
              <a:rPr lang="fr-FR" b="0" dirty="0">
                <a:solidFill>
                  <a:srgbClr val="404040"/>
                </a:solidFill>
              </a:rPr>
              <a:t> </a:t>
            </a:r>
            <a:r>
              <a:rPr lang="fr-FR" b="0" dirty="0" err="1">
                <a:solidFill>
                  <a:srgbClr val="404040"/>
                </a:solidFill>
              </a:rPr>
              <a:t>geen</a:t>
            </a:r>
            <a:r>
              <a:rPr lang="fr-FR" b="0" dirty="0">
                <a:solidFill>
                  <a:srgbClr val="404040"/>
                </a:solidFill>
              </a:rPr>
              <a:t> </a:t>
            </a:r>
            <a:r>
              <a:rPr lang="fr-FR" b="0" dirty="0" err="1"/>
              <a:t>o</a:t>
            </a:r>
            <a:r>
              <a:rPr lang="fr-FR" b="0" dirty="0" err="1">
                <a:solidFill>
                  <a:srgbClr val="404040"/>
                </a:solidFill>
              </a:rPr>
              <a:t>ngewone</a:t>
            </a:r>
            <a:r>
              <a:rPr lang="fr-FR" b="0" dirty="0">
                <a:solidFill>
                  <a:srgbClr val="404040"/>
                </a:solidFill>
              </a:rPr>
              <a:t> </a:t>
            </a:r>
            <a:r>
              <a:rPr lang="fr-FR" b="0" dirty="0" err="1">
                <a:solidFill>
                  <a:srgbClr val="404040"/>
                </a:solidFill>
              </a:rPr>
              <a:t>transactie</a:t>
            </a:r>
            <a:r>
              <a:rPr lang="fr-FR" b="0" dirty="0">
                <a:solidFill>
                  <a:srgbClr val="404040"/>
                </a:solidFill>
              </a:rPr>
              <a:t> </a:t>
            </a:r>
            <a:r>
              <a:rPr lang="fr-FR" b="0" dirty="0" err="1">
                <a:solidFill>
                  <a:srgbClr val="404040"/>
                </a:solidFill>
              </a:rPr>
              <a:t>uit</a:t>
            </a:r>
            <a:endParaRPr lang="fr-FR" b="0" dirty="0">
              <a:solidFill>
                <a:srgbClr val="404040"/>
              </a:solidFill>
            </a:endParaRPr>
          </a:p>
          <a:p>
            <a:r>
              <a:rPr lang="fr-FR" b="0" dirty="0" err="1">
                <a:solidFill>
                  <a:srgbClr val="404040"/>
                </a:solidFill>
              </a:rPr>
              <a:t>Geef</a:t>
            </a:r>
            <a:r>
              <a:rPr lang="fr-FR" b="0" dirty="0">
                <a:solidFill>
                  <a:srgbClr val="404040"/>
                </a:solidFill>
              </a:rPr>
              <a:t> </a:t>
            </a:r>
            <a:r>
              <a:rPr lang="fr-FR" b="0" dirty="0" err="1">
                <a:solidFill>
                  <a:srgbClr val="404040"/>
                </a:solidFill>
              </a:rPr>
              <a:t>geen</a:t>
            </a:r>
            <a:r>
              <a:rPr lang="fr-FR" b="0" dirty="0">
                <a:solidFill>
                  <a:srgbClr val="404040"/>
                </a:solidFill>
              </a:rPr>
              <a:t> </a:t>
            </a:r>
            <a:r>
              <a:rPr lang="fr-FR" b="0" dirty="0" err="1">
                <a:solidFill>
                  <a:srgbClr val="404040"/>
                </a:solidFill>
              </a:rPr>
              <a:t>gevoelige</a:t>
            </a:r>
            <a:r>
              <a:rPr lang="fr-FR" b="0" dirty="0">
                <a:solidFill>
                  <a:srgbClr val="404040"/>
                </a:solidFill>
              </a:rPr>
              <a:t> info </a:t>
            </a:r>
            <a:r>
              <a:rPr lang="fr-FR" b="0" dirty="0" err="1">
                <a:solidFill>
                  <a:srgbClr val="404040"/>
                </a:solidFill>
              </a:rPr>
              <a:t>door</a:t>
            </a:r>
            <a:endParaRPr lang="fr-FR" b="0" dirty="0">
              <a:solidFill>
                <a:srgbClr val="404040"/>
              </a:solidFill>
            </a:endParaRPr>
          </a:p>
          <a:p>
            <a:pPr marL="0" indent="0">
              <a:buNone/>
            </a:pPr>
            <a:endParaRPr lang="nl-BE" b="0" dirty="0">
              <a:solidFill>
                <a:schemeClr val="tx1">
                  <a:lumMod val="65000"/>
                  <a:lumOff val="35000"/>
                </a:schemeClr>
              </a:solidFill>
            </a:endParaRPr>
          </a:p>
          <a:p>
            <a:endParaRPr lang="nl-BE"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8</a:t>
            </a:fld>
            <a:endParaRPr lang="nl-BE"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Hou </a:t>
            </a:r>
          </a:p>
          <a:p>
            <a:pPr eaLnBrk="1" hangingPunct="1"/>
            <a:r>
              <a:rPr lang="fr-FR" sz="2800" b="1" dirty="0">
                <a:solidFill>
                  <a:srgbClr val="457A8C"/>
                </a:solidFill>
                <a:latin typeface="Avenir Heavy"/>
              </a:rPr>
              <a:t>het </a:t>
            </a:r>
            <a:r>
              <a:rPr lang="fr-FR" sz="2800" b="1" dirty="0" err="1">
                <a:solidFill>
                  <a:srgbClr val="457A8C"/>
                </a:solidFill>
                <a:latin typeface="Avenir Heavy"/>
              </a:rPr>
              <a:t>hoofd</a:t>
            </a:r>
            <a:r>
              <a:rPr lang="fr-FR" sz="2800" b="1" dirty="0">
                <a:solidFill>
                  <a:srgbClr val="457A8C"/>
                </a:solidFill>
                <a:latin typeface="Avenir Heavy"/>
              </a:rPr>
              <a:t> </a:t>
            </a:r>
            <a:r>
              <a:rPr lang="fr-FR" sz="2800" b="1" dirty="0" err="1">
                <a:solidFill>
                  <a:srgbClr val="457A8C"/>
                </a:solidFill>
                <a:latin typeface="Avenir Heavy"/>
              </a:rPr>
              <a:t>koel</a:t>
            </a:r>
            <a:endParaRPr lang="fr-FR" sz="2800" b="1" dirty="0">
              <a:solidFill>
                <a:srgbClr val="457A8C"/>
              </a:solidFill>
              <a:latin typeface="Avenir Heavy"/>
            </a:endParaRPr>
          </a:p>
          <a:p>
            <a:pPr eaLnBrk="1" hangingPunct="1">
              <a:spcBef>
                <a:spcPts val="600"/>
              </a:spcBef>
            </a:pPr>
            <a:r>
              <a:rPr lang="fr-FR" sz="2000" b="1" dirty="0">
                <a:solidFill>
                  <a:srgbClr val="457A8C"/>
                </a:solidFill>
                <a:latin typeface="Avenir Book" charset="0"/>
              </a:rPr>
              <a:t>Neem afstand en geef niet toe </a:t>
            </a:r>
            <a:r>
              <a:rPr lang="fr-FR" sz="2000" b="1" dirty="0" err="1">
                <a:solidFill>
                  <a:srgbClr val="457A8C"/>
                </a:solidFill>
                <a:latin typeface="Avenir Book" charset="0"/>
              </a:rPr>
              <a:t>aan</a:t>
            </a:r>
            <a:r>
              <a:rPr lang="fr-FR" sz="2000" b="1" dirty="0">
                <a:solidFill>
                  <a:srgbClr val="457A8C"/>
                </a:solidFill>
                <a:latin typeface="Avenir Book" charset="0"/>
              </a:rPr>
              <a:t> </a:t>
            </a:r>
            <a:r>
              <a:rPr lang="fr-FR" sz="2000" b="1" dirty="0" err="1">
                <a:solidFill>
                  <a:srgbClr val="457A8C"/>
                </a:solidFill>
                <a:latin typeface="Avenir Book" charset="0"/>
              </a:rPr>
              <a:t>paniek</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fr-FR" sz="1400" dirty="0">
              <a:solidFill>
                <a:srgbClr val="E22567"/>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Hoe reageer je</a:t>
            </a:r>
            <a:r>
              <a:t/>
            </a:r>
            <a:br/>
            <a:r>
              <a:rPr lang="fr-FR" b="0" dirty="0">
                <a:latin typeface="Avenir Heavy"/>
              </a:rPr>
              <a:t>bij een aanval?</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De middelen:</a:t>
            </a:r>
          </a:p>
          <a:p>
            <a:r>
              <a:rPr lang="fr-FR" b="0" dirty="0" err="1">
                <a:solidFill>
                  <a:srgbClr val="404040"/>
                </a:solidFill>
              </a:rPr>
              <a:t>Waarschuw</a:t>
            </a:r>
            <a:r>
              <a:rPr lang="fr-FR" b="0" dirty="0">
                <a:solidFill>
                  <a:srgbClr val="404040"/>
                </a:solidFill>
              </a:rPr>
              <a:t> de verantwoordelijke</a:t>
            </a:r>
          </a:p>
          <a:p>
            <a:r>
              <a:rPr lang="fr-FR" b="0" dirty="0" err="1">
                <a:solidFill>
                  <a:srgbClr val="404040"/>
                </a:solidFill>
              </a:rPr>
              <a:t>Respecteer</a:t>
            </a:r>
            <a:r>
              <a:rPr lang="fr-FR" b="0" dirty="0">
                <a:solidFill>
                  <a:srgbClr val="404040"/>
                </a:solidFill>
              </a:rPr>
              <a:t> </a:t>
            </a:r>
            <a:r>
              <a:rPr lang="fr-FR" b="0" dirty="0" err="1">
                <a:solidFill>
                  <a:srgbClr val="404040"/>
                </a:solidFill>
              </a:rPr>
              <a:t>procedures</a:t>
            </a:r>
            <a:endParaRPr lang="fr-FR" b="0" dirty="0">
              <a:solidFill>
                <a:srgbClr val="404040"/>
              </a:solidFill>
            </a:endParaRPr>
          </a:p>
          <a:p>
            <a:r>
              <a:rPr lang="fr-FR" b="0" dirty="0" err="1">
                <a:solidFill>
                  <a:srgbClr val="404040"/>
                </a:solidFill>
              </a:rPr>
              <a:t>Contacteer</a:t>
            </a:r>
            <a:r>
              <a:rPr lang="fr-FR" b="0" dirty="0">
                <a:solidFill>
                  <a:srgbClr val="404040"/>
                </a:solidFill>
              </a:rPr>
              <a:t> je </a:t>
            </a:r>
            <a:r>
              <a:rPr lang="fr-FR" b="0" dirty="0" err="1">
                <a:solidFill>
                  <a:srgbClr val="404040"/>
                </a:solidFill>
              </a:rPr>
              <a:t>bank</a:t>
            </a:r>
            <a:r>
              <a:rPr lang="fr-FR" b="0" dirty="0">
                <a:solidFill>
                  <a:srgbClr val="404040"/>
                </a:solidFill>
              </a:rPr>
              <a:t> / je </a:t>
            </a:r>
            <a:r>
              <a:rPr lang="fr-FR" b="0" dirty="0" err="1">
                <a:solidFill>
                  <a:srgbClr val="404040"/>
                </a:solidFill>
              </a:rPr>
              <a:t>internetprovider</a:t>
            </a:r>
            <a:endParaRPr lang="fr-FR" b="0" dirty="0">
              <a:solidFill>
                <a:srgbClr val="404040"/>
              </a:solidFill>
            </a:endParaRPr>
          </a:p>
          <a:p>
            <a:r>
              <a:rPr lang="fr-FR" b="0" dirty="0" err="1"/>
              <a:t>Wijzig</a:t>
            </a:r>
            <a:r>
              <a:rPr lang="fr-FR" b="0" dirty="0"/>
              <a:t> je </a:t>
            </a:r>
            <a:r>
              <a:rPr lang="fr-FR" b="0" dirty="0" err="1"/>
              <a:t>wacht</a:t>
            </a:r>
            <a:r>
              <a:rPr lang="fr-FR" b="0" dirty="0" err="1">
                <a:solidFill>
                  <a:srgbClr val="404040"/>
                </a:solidFill>
              </a:rPr>
              <a:t>woorden</a:t>
            </a:r>
            <a:endParaRPr lang="nl-BE" b="0" dirty="0">
              <a:solidFill>
                <a:srgbClr val="404040"/>
              </a:solidFill>
            </a:endParaRPr>
          </a:p>
          <a:p>
            <a:endParaRPr lang="nl-BE" b="0" dirty="0">
              <a:solidFill>
                <a:srgbClr val="404040"/>
              </a:solidFill>
            </a:endParaRP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9</a:t>
            </a:fld>
            <a:endParaRPr lang="nl-BE"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err="1">
                <a:solidFill>
                  <a:srgbClr val="457A8C"/>
                </a:solidFill>
                <a:latin typeface="Avenir Heavy"/>
              </a:rPr>
              <a:t>Improviseer</a:t>
            </a:r>
            <a:r>
              <a:rPr lang="fr-FR" sz="2800" b="1" dirty="0">
                <a:solidFill>
                  <a:srgbClr val="457A8C"/>
                </a:solidFill>
                <a:latin typeface="Avenir Heavy"/>
              </a:rPr>
              <a:t> niet</a:t>
            </a:r>
          </a:p>
          <a:p>
            <a:pPr eaLnBrk="1" hangingPunct="1">
              <a:spcBef>
                <a:spcPts val="600"/>
              </a:spcBef>
            </a:pPr>
            <a:r>
              <a:rPr lang="fr-FR" sz="2000" b="1" dirty="0">
                <a:solidFill>
                  <a:srgbClr val="457A8C"/>
                </a:solidFill>
                <a:latin typeface="Avenir Book" charset="0"/>
              </a:rPr>
              <a:t>Respecteer de interne procedures van je </a:t>
            </a:r>
            <a:r>
              <a:rPr lang="fr-FR" sz="2000" b="1" dirty="0" err="1">
                <a:solidFill>
                  <a:srgbClr val="457A8C"/>
                </a:solidFill>
                <a:latin typeface="Avenir Book" charset="0"/>
              </a:rPr>
              <a:t>onderneming</a:t>
            </a:r>
            <a:r>
              <a:rPr lang="fr-FR" sz="2000" b="1" dirty="0">
                <a:solidFill>
                  <a:srgbClr val="457A8C"/>
                </a:solidFill>
                <a:latin typeface="Avenir Book" charset="0"/>
              </a:rPr>
              <a:t> </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fr-FR"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33DB56-F938-418B-ACD4-346433FD473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2</TotalTime>
  <Words>1021</Words>
  <Application>Microsoft Macintosh PowerPoint</Application>
  <PresentationFormat>Présentation à l'écran (4:3)</PresentationFormat>
  <Paragraphs>145</Paragraphs>
  <Slides>11</Slides>
  <Notes>11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Office Theme</vt:lpstr>
      <vt:lpstr>Présentation PowerPoint</vt:lpstr>
      <vt:lpstr>Nieuw bericht [VERTROUWELIJK!]</vt:lpstr>
      <vt:lpstr>Présentation PowerPoint</vt:lpstr>
      <vt:lpstr>Social engineering... wasda? </vt:lpstr>
      <vt:lpstr>Cijfers liegen niet…</vt:lpstr>
      <vt:lpstr>Kijk hoe het gebeurt!</vt:lpstr>
      <vt:lpstr>Hoe ontmasker je  social engineering?</vt:lpstr>
      <vt:lpstr>Wat doe je tegen   social engineering?</vt:lpstr>
      <vt:lpstr>Hoe reageer je bij een aanval?</vt:lpstr>
      <vt:lpstr>Présentation PowerPoint</vt:lpstr>
      <vt:lpstr>Présentation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Populaire Joannes</dc:creator>
  <cp:keywords/>
  <dc:description/>
  <cp:lastModifiedBy>Waw-3</cp:lastModifiedBy>
  <cp:revision>335</cp:revision>
  <cp:lastPrinted>2016-09-12T14:52:57Z</cp:lastPrinted>
  <dcterms:created xsi:type="dcterms:W3CDTF">2015-10-15T16:29:19Z</dcterms:created>
  <dcterms:modified xsi:type="dcterms:W3CDTF">2020-08-17T12:21:33Z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ies>
</file>